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6858000" cx="12192000"/>
  <p:notesSz cx="6858000" cy="9144000"/>
  <p:embeddedFontLst>
    <p:embeddedFont>
      <p:font typeface="Nuni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1" roundtripDataSignature="AMtx7mgEcV1r5qeHwDXIrQlxwcMEQt2D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customschemas.google.com/relationships/presentationmetadata" Target="metadata"/><Relationship Id="rId70" Type="http://schemas.openxmlformats.org/officeDocument/2006/relationships/font" Target="fonts/Nunit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Nunito-bold.fntdata"/><Relationship Id="rId23" Type="http://schemas.openxmlformats.org/officeDocument/2006/relationships/slide" Target="slides/slide19.xml"/><Relationship Id="rId67" Type="http://schemas.openxmlformats.org/officeDocument/2006/relationships/font" Target="fonts/Nunit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Nunit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IMAGE of CDK4 and YBR160W </a:t>
            </a:r>
            <a:endParaRPr/>
          </a:p>
        </p:txBody>
      </p:sp>
      <p:sp>
        <p:nvSpPr>
          <p:cNvPr id="87" name="Google Shape;87;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STRING NETWORK  OF CDK4 HERE</a:t>
            </a:r>
            <a:endParaRPr/>
          </a:p>
        </p:txBody>
      </p:sp>
      <p:sp>
        <p:nvSpPr>
          <p:cNvPr id="174" name="Google Shape;17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22edc113a_1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a22edc113a_1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STRING NETWORK  OF CDK4 HERE</a:t>
            </a:r>
            <a:endParaRPr/>
          </a:p>
        </p:txBody>
      </p:sp>
      <p:sp>
        <p:nvSpPr>
          <p:cNvPr id="204" name="Google Shape;204;ga22edc113a_13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22edc113a_13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a22edc113a_13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STRING NETWORK  OF CDK4 HERE</a:t>
            </a:r>
            <a:endParaRPr/>
          </a:p>
        </p:txBody>
      </p:sp>
      <p:sp>
        <p:nvSpPr>
          <p:cNvPr id="256" name="Google Shape;256;ga22edc113a_13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22edc113a_1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a22edc113a_13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STRING NETWORK  OF CDK4 HERE</a:t>
            </a:r>
            <a:endParaRPr/>
          </a:p>
        </p:txBody>
      </p:sp>
      <p:sp>
        <p:nvSpPr>
          <p:cNvPr id="97" name="Google Shape;97;ga22edc113a_13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22edc113a_13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a22edc113a_13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STRING NETWORK  OF CDK4 HERE</a:t>
            </a:r>
            <a:endParaRPr/>
          </a:p>
        </p:txBody>
      </p:sp>
      <p:sp>
        <p:nvSpPr>
          <p:cNvPr id="276" name="Google Shape;276;ga22edc113a_13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22edc113a_13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a22edc113a_13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287" name="Google Shape;287;ga22edc113a_13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c133bf2ca_3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ac133bf2ca_3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ac133bf2ca_3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304" name="Google Shape;30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c133bf2ca_3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ac133bf2ca_3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200"/>
              <a:buFont typeface="Calibri"/>
              <a:buAutoNum type="arabicPeriod"/>
            </a:pPr>
            <a:r>
              <a:t/>
            </a:r>
            <a:endParaRPr/>
          </a:p>
        </p:txBody>
      </p:sp>
      <p:sp>
        <p:nvSpPr>
          <p:cNvPr id="312" name="Google Shape;312;gac133bf2ca_3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327" name="Google Shape;327;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200"/>
              <a:buFont typeface="Calibri"/>
              <a:buAutoNum type="arabicPeriod"/>
            </a:pPr>
            <a:r>
              <a:t/>
            </a:r>
            <a:endParaRPr/>
          </a:p>
        </p:txBody>
      </p:sp>
      <p:sp>
        <p:nvSpPr>
          <p:cNvPr id="336" name="Google Shape;336;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22edc113a_13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a22edc113a_13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348" name="Google Shape;348;ga22edc113a_13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c133bf2ca_27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ac133bf2ca_27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ac133bf2ca_27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366" name="Google Shape;366;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22edc113a_1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a22edc113a_1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a22edc113a_12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386" name="Google Shape;38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394" name="Google Shape;39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14" name="Google Shape;414;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22" name="Google Shape;422;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22edc113a_1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a22edc113a_1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33" name="Google Shape;433;ga22edc113a_12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44" name="Google Shape;444;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55" name="Google Shape;455;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22edc113a_13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a22edc113a_13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65" name="Google Shape;465;ga22edc113a_13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c133bf2ca_3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ac133bf2ca_3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ac133bf2ca_33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t/>
            </a:r>
            <a:endParaRPr/>
          </a:p>
        </p:txBody>
      </p:sp>
      <p:sp>
        <p:nvSpPr>
          <p:cNvPr id="483" name="Google Shape;483;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c133bf2ca_1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c133bf2ca_1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ac133bf2ca_1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22edc113a_13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a22edc113a_13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PUT STRING NETWORK  OF CDK4 HERE</a:t>
            </a:r>
            <a:endParaRPr/>
          </a:p>
        </p:txBody>
      </p:sp>
      <p:sp>
        <p:nvSpPr>
          <p:cNvPr id="541" name="Google Shape;541;ga22edc113a_13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c133bf2ca_1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c133bf2ca_1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ac133bf2ca_11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2400" lvl="0" marL="228600" rtl="0" algn="l">
              <a:lnSpc>
                <a:spcPct val="100000"/>
              </a:lnSpc>
              <a:spcBef>
                <a:spcPts val="0"/>
              </a:spcBef>
              <a:spcAft>
                <a:spcPts val="0"/>
              </a:spcAft>
              <a:buClr>
                <a:schemeClr val="dk1"/>
              </a:buClr>
              <a:buSzPts val="1200"/>
              <a:buFont typeface="Calibri"/>
              <a:buNone/>
            </a:pPr>
            <a:r>
              <a:rPr lang="en-US"/>
              <a:t>Put this image here? </a:t>
            </a:r>
            <a:endParaRPr/>
          </a:p>
          <a:p>
            <a:pPr indent="-152400" lvl="0" marL="228600" rtl="0" algn="l">
              <a:lnSpc>
                <a:spcPct val="100000"/>
              </a:lnSpc>
              <a:spcBef>
                <a:spcPts val="0"/>
              </a:spcBef>
              <a:spcAft>
                <a:spcPts val="0"/>
              </a:spcAft>
              <a:buClr>
                <a:schemeClr val="dk1"/>
              </a:buClr>
              <a:buSzPts val="1200"/>
              <a:buFont typeface="Calibri"/>
              <a:buNone/>
            </a:pPr>
            <a:r>
              <a:rPr lang="en-US"/>
              <a:t>Sketchfab around this slide? </a:t>
            </a:r>
            <a:endParaRPr/>
          </a:p>
        </p:txBody>
      </p:sp>
      <p:sp>
        <p:nvSpPr>
          <p:cNvPr id="126" name="Google Shape;126;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c133bf2ca_1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c133bf2ca_11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ac133bf2ca_11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c133bf2ca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ac133bf2ca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ac133bf2ca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22edc113a_1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22edc113a_1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a22edc113a_1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c133bf2ca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ac133bf2ca_1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ac133bf2ca_1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c133bf2ca_1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c133bf2ca_1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ac133bf2ca_1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c133bf2ca_1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c133bf2ca_1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ac133bf2ca_1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c133bf2ca_1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ac133bf2ca_1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ac133bf2ca_1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c133bf2c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c133bf2ca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ac133bf2ca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ac133bf2ca_1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ac133bf2ca_1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gac133bf2ca_1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ac133bf2ca_1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ac133bf2ca_1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ac133bf2ca_1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5"/>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5"/>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5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5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5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5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3"/>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6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skfb.ly/6Wtvz"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26.png"/><Relationship Id="rId10" Type="http://schemas.openxmlformats.org/officeDocument/2006/relationships/image" Target="../media/image37.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4.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skfb.ly/6Wtq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8" name="Shape 88"/>
        <p:cNvGrpSpPr/>
        <p:nvPr/>
      </p:nvGrpSpPr>
      <p:grpSpPr>
        <a:xfrm>
          <a:off x="0" y="0"/>
          <a:ext cx="0" cy="0"/>
          <a:chOff x="0" y="0"/>
          <a:chExt cx="0" cy="0"/>
        </a:xfrm>
      </p:grpSpPr>
      <p:sp>
        <p:nvSpPr>
          <p:cNvPr id="89" name="Google Shape;89;p2"/>
          <p:cNvSpPr txBox="1"/>
          <p:nvPr>
            <p:ph type="ctrTitle"/>
          </p:nvPr>
        </p:nvSpPr>
        <p:spPr>
          <a:xfrm>
            <a:off x="786350" y="-276625"/>
            <a:ext cx="103824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000"/>
              <a:buNone/>
            </a:pPr>
            <a:r>
              <a:rPr lang="en-US">
                <a:solidFill>
                  <a:srgbClr val="FFFFFF"/>
                </a:solidFill>
              </a:rPr>
              <a:t>Does targeting YBR160W suppress cancer proliferation?</a:t>
            </a:r>
            <a:endParaRPr>
              <a:solidFill>
                <a:srgbClr val="FFFFFF"/>
              </a:solidFill>
            </a:endParaRPr>
          </a:p>
        </p:txBody>
      </p:sp>
      <p:sp>
        <p:nvSpPr>
          <p:cNvPr id="90" name="Google Shape;90;p2"/>
          <p:cNvSpPr txBox="1"/>
          <p:nvPr>
            <p:ph idx="1" type="subTitle"/>
          </p:nvPr>
        </p:nvSpPr>
        <p:spPr>
          <a:xfrm>
            <a:off x="1524000" y="6110613"/>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400"/>
              <a:buNone/>
            </a:pPr>
            <a:r>
              <a:rPr b="1" i="1" lang="en-US" sz="2600">
                <a:solidFill>
                  <a:srgbClr val="FFFFFF"/>
                </a:solidFill>
              </a:rPr>
              <a:t>Group I</a:t>
            </a:r>
            <a:endParaRPr b="1" i="1" sz="2600">
              <a:solidFill>
                <a:srgbClr val="FFFFFF"/>
              </a:solidFill>
            </a:endParaRPr>
          </a:p>
        </p:txBody>
      </p:sp>
      <p:pic>
        <p:nvPicPr>
          <p:cNvPr id="91" name="Google Shape;91;p2"/>
          <p:cNvPicPr preferRelativeResize="0"/>
          <p:nvPr/>
        </p:nvPicPr>
        <p:blipFill rotWithShape="1">
          <a:blip r:embed="rId3">
            <a:alphaModFix/>
          </a:blip>
          <a:srcRect b="0" l="0" r="0" t="0"/>
          <a:stretch/>
        </p:blipFill>
        <p:spPr>
          <a:xfrm>
            <a:off x="1830951" y="2029750"/>
            <a:ext cx="8837049" cy="4153825"/>
          </a:xfrm>
          <a:prstGeom prst="rect">
            <a:avLst/>
          </a:prstGeom>
          <a:noFill/>
          <a:ln>
            <a:noFill/>
          </a:ln>
        </p:spPr>
      </p:pic>
      <p:sp>
        <p:nvSpPr>
          <p:cNvPr id="92" name="Google Shape;92;p2"/>
          <p:cNvSpPr txBox="1"/>
          <p:nvPr>
            <p:ph idx="1" type="subTitle"/>
          </p:nvPr>
        </p:nvSpPr>
        <p:spPr>
          <a:xfrm>
            <a:off x="8727775" y="5098825"/>
            <a:ext cx="20376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400"/>
              <a:buNone/>
            </a:pPr>
            <a:r>
              <a:rPr lang="en-US">
                <a:solidFill>
                  <a:srgbClr val="FFFFFF"/>
                </a:solidFill>
              </a:rPr>
              <a:t>CDK4 (human)</a:t>
            </a:r>
            <a:endParaRPr>
              <a:solidFill>
                <a:srgbClr val="FFFFFF"/>
              </a:solidFill>
            </a:endParaRPr>
          </a:p>
        </p:txBody>
      </p:sp>
      <p:sp>
        <p:nvSpPr>
          <p:cNvPr id="93" name="Google Shape;93;p2"/>
          <p:cNvSpPr txBox="1"/>
          <p:nvPr>
            <p:ph idx="1" type="subTitle"/>
          </p:nvPr>
        </p:nvSpPr>
        <p:spPr>
          <a:xfrm>
            <a:off x="258725" y="5202300"/>
            <a:ext cx="34872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400"/>
              <a:buNone/>
            </a:pPr>
            <a:r>
              <a:rPr lang="en-US">
                <a:solidFill>
                  <a:srgbClr val="FFFFFF"/>
                </a:solidFill>
              </a:rPr>
              <a:t>YBR160W (yeast)</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0"/>
          <p:cNvPicPr preferRelativeResize="0"/>
          <p:nvPr/>
        </p:nvPicPr>
        <p:blipFill>
          <a:blip r:embed="rId3">
            <a:alphaModFix/>
          </a:blip>
          <a:stretch>
            <a:fillRect/>
          </a:stretch>
        </p:blipFill>
        <p:spPr>
          <a:xfrm>
            <a:off x="1343388" y="0"/>
            <a:ext cx="9505215" cy="6645951"/>
          </a:xfrm>
          <a:prstGeom prst="rect">
            <a:avLst/>
          </a:prstGeom>
          <a:noFill/>
          <a:ln>
            <a:noFill/>
          </a:ln>
        </p:spPr>
      </p:pic>
      <p:sp>
        <p:nvSpPr>
          <p:cNvPr id="170" name="Google Shape;170;p10"/>
          <p:cNvSpPr txBox="1"/>
          <p:nvPr/>
        </p:nvSpPr>
        <p:spPr>
          <a:xfrm>
            <a:off x="555750" y="5253075"/>
            <a:ext cx="41049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6: Diagram representation of the project’s overarching hypothesis and aim</a:t>
            </a:r>
            <a:endParaRPr i="1">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  Description automatically generated" id="177" name="Google Shape;177;p11"/>
          <p:cNvPicPr preferRelativeResize="0"/>
          <p:nvPr/>
        </p:nvPicPr>
        <p:blipFill rotWithShape="1">
          <a:blip r:embed="rId3">
            <a:alphaModFix/>
          </a:blip>
          <a:srcRect b="19155" l="0" r="9089" t="7078"/>
          <a:stretch/>
        </p:blipFill>
        <p:spPr>
          <a:xfrm>
            <a:off x="3523488" y="10"/>
            <a:ext cx="8668512" cy="6857990"/>
          </a:xfrm>
          <a:prstGeom prst="rect">
            <a:avLst/>
          </a:prstGeom>
          <a:noFill/>
          <a:ln>
            <a:noFill/>
          </a:ln>
        </p:spPr>
      </p:pic>
      <p:sp>
        <p:nvSpPr>
          <p:cNvPr id="178" name="Google Shape;178;p11"/>
          <p:cNvSpPr/>
          <p:nvPr/>
        </p:nvSpPr>
        <p:spPr>
          <a:xfrm>
            <a:off x="0" y="0"/>
            <a:ext cx="9756601"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11"/>
          <p:cNvSpPr txBox="1"/>
          <p:nvPr>
            <p:ph type="ctr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Integration of Biochemical and Mathematical Components </a:t>
            </a:r>
            <a:endParaRPr/>
          </a:p>
        </p:txBody>
      </p:sp>
      <p:sp>
        <p:nvSpPr>
          <p:cNvPr id="180" name="Google Shape;180;p1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1" name="Google Shape;181;p11"/>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2"/>
          <p:cNvPicPr preferRelativeResize="0"/>
          <p:nvPr/>
        </p:nvPicPr>
        <p:blipFill rotWithShape="1">
          <a:blip r:embed="rId3">
            <a:alphaModFix/>
          </a:blip>
          <a:srcRect b="0" l="960" r="0" t="0"/>
          <a:stretch/>
        </p:blipFill>
        <p:spPr>
          <a:xfrm>
            <a:off x="1618025" y="0"/>
            <a:ext cx="9044027" cy="6858000"/>
          </a:xfrm>
          <a:prstGeom prst="rect">
            <a:avLst/>
          </a:prstGeom>
          <a:noFill/>
          <a:ln>
            <a:noFill/>
          </a:ln>
        </p:spPr>
      </p:pic>
      <p:sp>
        <p:nvSpPr>
          <p:cNvPr id="188" name="Google Shape;188;p12"/>
          <p:cNvSpPr txBox="1"/>
          <p:nvPr/>
        </p:nvSpPr>
        <p:spPr>
          <a:xfrm>
            <a:off x="8944025" y="5334700"/>
            <a:ext cx="2684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7: Schematic of integration of two disciplines</a:t>
            </a:r>
            <a:endParaRPr i="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3"/>
          <p:cNvSpPr txBox="1"/>
          <p:nvPr>
            <p:ph idx="1" type="subTitle"/>
          </p:nvPr>
        </p:nvSpPr>
        <p:spPr>
          <a:xfrm>
            <a:off x="6172225" y="3834200"/>
            <a:ext cx="5932800" cy="3197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sz="1600"/>
              <a:t>However, the discovery of these networks are never biologically sensible nor feasible to successfully become a part of clinical trials. Thus, previous biological network is necessary to understand, and filter through this enormous volume of knowledge – carefully deducing which of these proteins may possibly be experimented upon in a laboratory basis. Although a large number of proteins may be experimented upon, some of these proteins may still have unknown effects upon other proteins which are also essential for human function. In these instances, network analysis can again probe a large network of proteins to understand the wider implications of deleting, mutating or enhancing concentrations of this protein. </a:t>
            </a:r>
            <a:endParaRPr sz="1600"/>
          </a:p>
          <a:p>
            <a:pPr indent="0" lvl="0" marL="0" rtl="0" algn="ctr">
              <a:lnSpc>
                <a:spcPct val="90000"/>
              </a:lnSpc>
              <a:spcBef>
                <a:spcPts val="1000"/>
              </a:spcBef>
              <a:spcAft>
                <a:spcPts val="0"/>
              </a:spcAft>
              <a:buClr>
                <a:schemeClr val="dk1"/>
              </a:buClr>
              <a:buSzPts val="2400"/>
              <a:buFont typeface="Arial"/>
              <a:buNone/>
            </a:pPr>
            <a:r>
              <a:t/>
            </a:r>
            <a:endParaRPr sz="2000"/>
          </a:p>
        </p:txBody>
      </p:sp>
      <p:sp>
        <p:nvSpPr>
          <p:cNvPr id="195" name="Google Shape;195;p13"/>
          <p:cNvSpPr txBox="1"/>
          <p:nvPr>
            <p:ph idx="1" type="subTitle"/>
          </p:nvPr>
        </p:nvSpPr>
        <p:spPr>
          <a:xfrm>
            <a:off x="88725" y="1186025"/>
            <a:ext cx="6222300" cy="2247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sz="1600"/>
              <a:t>The integration of biochemistry and mathematics is crucial in an age where scientific discovery cannot possibly keep up with the pace of virus and disease proliferation. In such an era, it is essential to continue to develop and understand new networks between proteins that are continuously mutating in the environment or unknowingly infecting mankind. In these instances, the speed with which mathematical networks, in particular in conjunction with Python provides unsurpassed and unequalled combinatorial power.</a:t>
            </a:r>
            <a:endParaRPr sz="1600"/>
          </a:p>
          <a:p>
            <a:pPr indent="0" lvl="0" marL="0" rtl="0" algn="l">
              <a:lnSpc>
                <a:spcPct val="100000"/>
              </a:lnSpc>
              <a:spcBef>
                <a:spcPts val="0"/>
              </a:spcBef>
              <a:spcAft>
                <a:spcPts val="0"/>
              </a:spcAft>
              <a:buClr>
                <a:schemeClr val="dk1"/>
              </a:buClr>
              <a:buSzPts val="1400"/>
              <a:buFont typeface="Arial"/>
              <a:buNone/>
            </a:pPr>
            <a:r>
              <a:t/>
            </a:r>
            <a:endParaRPr sz="1600"/>
          </a:p>
          <a:p>
            <a:pPr indent="0" lvl="0" marL="0" rtl="0" algn="l">
              <a:lnSpc>
                <a:spcPct val="100000"/>
              </a:lnSpc>
              <a:spcBef>
                <a:spcPts val="0"/>
              </a:spcBef>
              <a:spcAft>
                <a:spcPts val="0"/>
              </a:spcAft>
              <a:buClr>
                <a:schemeClr val="dk1"/>
              </a:buClr>
              <a:buSzPts val="1400"/>
              <a:buFont typeface="Arial"/>
              <a:buNone/>
            </a:pPr>
            <a:r>
              <a:t/>
            </a:r>
            <a:endParaRPr sz="1600"/>
          </a:p>
          <a:p>
            <a:pPr indent="0" lvl="0" marL="0" rtl="0" algn="ctr">
              <a:lnSpc>
                <a:spcPct val="90000"/>
              </a:lnSpc>
              <a:spcBef>
                <a:spcPts val="1000"/>
              </a:spcBef>
              <a:spcAft>
                <a:spcPts val="0"/>
              </a:spcAft>
              <a:buClr>
                <a:schemeClr val="dk1"/>
              </a:buClr>
              <a:buSzPts val="2400"/>
              <a:buFont typeface="Arial"/>
              <a:buNone/>
            </a:pPr>
            <a:r>
              <a:t/>
            </a:r>
            <a:endParaRPr sz="2000"/>
          </a:p>
        </p:txBody>
      </p:sp>
      <p:pic>
        <p:nvPicPr>
          <p:cNvPr id="196" name="Google Shape;196;p13"/>
          <p:cNvPicPr preferRelativeResize="0"/>
          <p:nvPr/>
        </p:nvPicPr>
        <p:blipFill>
          <a:blip r:embed="rId3">
            <a:alphaModFix/>
          </a:blip>
          <a:stretch>
            <a:fillRect/>
          </a:stretch>
        </p:blipFill>
        <p:spPr>
          <a:xfrm>
            <a:off x="7115575" y="925225"/>
            <a:ext cx="4297924" cy="2908975"/>
          </a:xfrm>
          <a:prstGeom prst="rect">
            <a:avLst/>
          </a:prstGeom>
          <a:noFill/>
          <a:ln>
            <a:noFill/>
          </a:ln>
        </p:spPr>
      </p:pic>
      <p:pic>
        <p:nvPicPr>
          <p:cNvPr id="197" name="Google Shape;197;p13"/>
          <p:cNvPicPr preferRelativeResize="0"/>
          <p:nvPr/>
        </p:nvPicPr>
        <p:blipFill>
          <a:blip r:embed="rId4">
            <a:alphaModFix/>
          </a:blip>
          <a:stretch>
            <a:fillRect/>
          </a:stretch>
        </p:blipFill>
        <p:spPr>
          <a:xfrm>
            <a:off x="168245" y="3357150"/>
            <a:ext cx="1858750" cy="2988375"/>
          </a:xfrm>
          <a:prstGeom prst="rect">
            <a:avLst/>
          </a:prstGeom>
          <a:noFill/>
          <a:ln>
            <a:noFill/>
          </a:ln>
        </p:spPr>
      </p:pic>
      <p:pic>
        <p:nvPicPr>
          <p:cNvPr id="198" name="Google Shape;198;p13"/>
          <p:cNvPicPr preferRelativeResize="0"/>
          <p:nvPr/>
        </p:nvPicPr>
        <p:blipFill>
          <a:blip r:embed="rId4">
            <a:alphaModFix/>
          </a:blip>
          <a:stretch>
            <a:fillRect/>
          </a:stretch>
        </p:blipFill>
        <p:spPr>
          <a:xfrm>
            <a:off x="2026995" y="3357150"/>
            <a:ext cx="1858750" cy="2988375"/>
          </a:xfrm>
          <a:prstGeom prst="rect">
            <a:avLst/>
          </a:prstGeom>
          <a:noFill/>
          <a:ln>
            <a:noFill/>
          </a:ln>
        </p:spPr>
      </p:pic>
      <p:pic>
        <p:nvPicPr>
          <p:cNvPr id="199" name="Google Shape;199;p13"/>
          <p:cNvPicPr preferRelativeResize="0"/>
          <p:nvPr/>
        </p:nvPicPr>
        <p:blipFill>
          <a:blip r:embed="rId4">
            <a:alphaModFix/>
          </a:blip>
          <a:stretch>
            <a:fillRect/>
          </a:stretch>
        </p:blipFill>
        <p:spPr>
          <a:xfrm>
            <a:off x="4010195" y="3357150"/>
            <a:ext cx="1858750" cy="2988375"/>
          </a:xfrm>
          <a:prstGeom prst="rect">
            <a:avLst/>
          </a:prstGeom>
          <a:noFill/>
          <a:ln>
            <a:noFill/>
          </a:ln>
        </p:spPr>
      </p:pic>
      <p:sp>
        <p:nvSpPr>
          <p:cNvPr id="200" name="Google Shape;200;p13"/>
          <p:cNvSpPr txBox="1"/>
          <p:nvPr/>
        </p:nvSpPr>
        <p:spPr>
          <a:xfrm>
            <a:off x="4847700" y="126775"/>
            <a:ext cx="24966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Calibri"/>
                <a:ea typeface="Calibri"/>
                <a:cs typeface="Calibri"/>
                <a:sym typeface="Calibri"/>
              </a:rPr>
              <a:t>Justification</a:t>
            </a:r>
            <a:endParaRPr sz="3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ga22edc113a_13_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  Description automatically generated" id="207" name="Google Shape;207;ga22edc113a_13_27"/>
          <p:cNvPicPr preferRelativeResize="0"/>
          <p:nvPr/>
        </p:nvPicPr>
        <p:blipFill rotWithShape="1">
          <a:blip r:embed="rId3">
            <a:alphaModFix/>
          </a:blip>
          <a:srcRect b="19150" l="0" r="9090" t="7081"/>
          <a:stretch/>
        </p:blipFill>
        <p:spPr>
          <a:xfrm>
            <a:off x="3523488" y="10"/>
            <a:ext cx="8668511" cy="6857989"/>
          </a:xfrm>
          <a:prstGeom prst="rect">
            <a:avLst/>
          </a:prstGeom>
          <a:noFill/>
          <a:ln>
            <a:noFill/>
          </a:ln>
        </p:spPr>
      </p:pic>
      <p:sp>
        <p:nvSpPr>
          <p:cNvPr id="208" name="Google Shape;208;ga22edc113a_13_27"/>
          <p:cNvSpPr/>
          <p:nvPr/>
        </p:nvSpPr>
        <p:spPr>
          <a:xfrm>
            <a:off x="0" y="0"/>
            <a:ext cx="9756600"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00" u="none" cap="none" strike="noStrike">
              <a:solidFill>
                <a:schemeClr val="lt1"/>
              </a:solidFill>
              <a:latin typeface="Calibri"/>
              <a:ea typeface="Calibri"/>
              <a:cs typeface="Calibri"/>
              <a:sym typeface="Calibri"/>
            </a:endParaRPr>
          </a:p>
        </p:txBody>
      </p:sp>
      <p:sp>
        <p:nvSpPr>
          <p:cNvPr id="209" name="Google Shape;209;ga22edc113a_13_27"/>
          <p:cNvSpPr txBox="1"/>
          <p:nvPr>
            <p:ph type="ctrTitle"/>
          </p:nvPr>
        </p:nvSpPr>
        <p:spPr>
          <a:xfrm>
            <a:off x="477981" y="1122363"/>
            <a:ext cx="4023300" cy="3204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6000"/>
              <a:buFont typeface="Arial"/>
              <a:buNone/>
            </a:pPr>
            <a:r>
              <a:rPr lang="en-US" sz="4600"/>
              <a:t>Community detection and centrality measures</a:t>
            </a:r>
            <a:endParaRPr sz="4200"/>
          </a:p>
        </p:txBody>
      </p:sp>
      <p:sp>
        <p:nvSpPr>
          <p:cNvPr id="210" name="Google Shape;210;ga22edc113a_13_2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1" name="Google Shape;211;ga22edc113a_13_27"/>
          <p:cNvSpPr/>
          <p:nvPr/>
        </p:nvSpPr>
        <p:spPr>
          <a:xfrm>
            <a:off x="481029" y="4546920"/>
            <a:ext cx="3977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5"/>
          <p:cNvPicPr preferRelativeResize="0"/>
          <p:nvPr/>
        </p:nvPicPr>
        <p:blipFill rotWithShape="1">
          <a:blip r:embed="rId3">
            <a:alphaModFix/>
          </a:blip>
          <a:srcRect b="0" l="0" r="0" t="0"/>
          <a:stretch/>
        </p:blipFill>
        <p:spPr>
          <a:xfrm>
            <a:off x="0" y="890328"/>
            <a:ext cx="12192000" cy="672000"/>
          </a:xfrm>
          <a:prstGeom prst="rect">
            <a:avLst/>
          </a:prstGeom>
          <a:noFill/>
          <a:ln>
            <a:noFill/>
          </a:ln>
        </p:spPr>
      </p:pic>
      <p:sp>
        <p:nvSpPr>
          <p:cNvPr id="218" name="Google Shape;218;p15"/>
          <p:cNvSpPr txBox="1"/>
          <p:nvPr/>
        </p:nvSpPr>
        <p:spPr>
          <a:xfrm>
            <a:off x="1377425" y="1445600"/>
            <a:ext cx="4590900" cy="18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dk1"/>
                </a:solidFill>
                <a:latin typeface="Calibri"/>
                <a:ea typeface="Calibri"/>
                <a:cs typeface="Calibri"/>
                <a:sym typeface="Calibri"/>
              </a:rPr>
              <a:t>FLOW: </a:t>
            </a:r>
            <a:endParaRPr b="1" i="0" sz="1800" u="sng"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None of the  top 30 (by degree) nodes have biological relevance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2/ Remove the top 30 nodes</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3</a:t>
            </a:r>
            <a:r>
              <a:rPr b="0" i="0" lang="en-US" sz="1800" u="none" cap="none" strike="noStrike">
                <a:solidFill>
                  <a:schemeClr val="dk1"/>
                </a:solidFill>
                <a:latin typeface="Calibri"/>
                <a:ea typeface="Calibri"/>
                <a:cs typeface="Calibri"/>
                <a:sym typeface="Calibri"/>
              </a:rPr>
              <a:t>/ Find communities relevant to YBR160W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4</a:t>
            </a:r>
            <a:r>
              <a:rPr b="0" i="0" lang="en-US" sz="1800" u="none" cap="none" strike="noStrike">
                <a:solidFill>
                  <a:schemeClr val="dk1"/>
                </a:solidFill>
                <a:latin typeface="Calibri"/>
                <a:ea typeface="Calibri"/>
                <a:cs typeface="Calibri"/>
                <a:sym typeface="Calibri"/>
              </a:rPr>
              <a:t>/ Analyse</a:t>
            </a:r>
            <a:r>
              <a:rPr lang="en-US" sz="1800">
                <a:solidFill>
                  <a:schemeClr val="dk1"/>
                </a:solidFill>
                <a:latin typeface="Calibri"/>
                <a:ea typeface="Calibri"/>
                <a:cs typeface="Calibri"/>
                <a:sym typeface="Calibri"/>
              </a:rPr>
              <a:t> 28</a:t>
            </a:r>
            <a:r>
              <a:rPr b="0" i="0" lang="en-US" sz="1800" u="none" cap="none" strike="noStrike">
                <a:solidFill>
                  <a:schemeClr val="dk1"/>
                </a:solidFill>
                <a:latin typeface="Calibri"/>
                <a:ea typeface="Calibri"/>
                <a:cs typeface="Calibri"/>
                <a:sym typeface="Calibri"/>
              </a:rPr>
              <a:t> communities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p15"/>
          <p:cNvPicPr preferRelativeResize="0"/>
          <p:nvPr/>
        </p:nvPicPr>
        <p:blipFill rotWithShape="1">
          <a:blip r:embed="rId4">
            <a:alphaModFix/>
          </a:blip>
          <a:srcRect b="0" l="0" r="0" t="0"/>
          <a:stretch/>
        </p:blipFill>
        <p:spPr>
          <a:xfrm>
            <a:off x="0" y="53622"/>
            <a:ext cx="12192000" cy="836706"/>
          </a:xfrm>
          <a:prstGeom prst="rect">
            <a:avLst/>
          </a:prstGeom>
          <a:noFill/>
          <a:ln>
            <a:noFill/>
          </a:ln>
        </p:spPr>
      </p:pic>
      <p:pic>
        <p:nvPicPr>
          <p:cNvPr descr="Graphical user interface, text, application  Description automatically generated" id="220" name="Google Shape;220;p15"/>
          <p:cNvPicPr preferRelativeResize="0"/>
          <p:nvPr/>
        </p:nvPicPr>
        <p:blipFill rotWithShape="1">
          <a:blip r:embed="rId5">
            <a:alphaModFix/>
          </a:blip>
          <a:srcRect b="0" l="0" r="0" t="0"/>
          <a:stretch/>
        </p:blipFill>
        <p:spPr>
          <a:xfrm>
            <a:off x="0" y="3169600"/>
            <a:ext cx="12192002" cy="3688400"/>
          </a:xfrm>
          <a:prstGeom prst="rect">
            <a:avLst/>
          </a:prstGeom>
          <a:noFill/>
          <a:ln>
            <a:noFill/>
          </a:ln>
        </p:spPr>
      </p:pic>
      <p:sp>
        <p:nvSpPr>
          <p:cNvPr id="221" name="Google Shape;221;p15"/>
          <p:cNvSpPr txBox="1"/>
          <p:nvPr/>
        </p:nvSpPr>
        <p:spPr>
          <a:xfrm>
            <a:off x="7275691" y="1798869"/>
            <a:ext cx="507999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Ranking by centrality measures  </a:t>
            </a:r>
            <a:endParaRPr b="0" i="0" sz="1400" u="none" cap="none" strike="noStrike">
              <a:solidFill>
                <a:srgbClr val="000000"/>
              </a:solidFill>
              <a:latin typeface="Arial"/>
              <a:ea typeface="Arial"/>
              <a:cs typeface="Arial"/>
              <a:sym typeface="Arial"/>
            </a:endParaRPr>
          </a:p>
          <a:p>
            <a:pPr indent="-342900" lvl="0" marL="342900" marR="0" rtl="0" algn="ctr">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Degree </a:t>
            </a:r>
            <a:endParaRPr b="0" i="0" sz="1400" u="none" cap="none" strike="noStrike">
              <a:solidFill>
                <a:srgbClr val="000000"/>
              </a:solidFill>
              <a:latin typeface="Arial"/>
              <a:ea typeface="Arial"/>
              <a:cs typeface="Arial"/>
              <a:sym typeface="Arial"/>
            </a:endParaRPr>
          </a:p>
          <a:p>
            <a:pPr indent="-342900" lvl="0" marL="342900" marR="0" rtl="0" algn="ctr">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Eigenvector </a:t>
            </a:r>
            <a:endParaRPr b="0" i="0" sz="1400" u="none" cap="none" strike="noStrike">
              <a:solidFill>
                <a:srgbClr val="000000"/>
              </a:solidFill>
              <a:latin typeface="Arial"/>
              <a:ea typeface="Arial"/>
              <a:cs typeface="Arial"/>
              <a:sym typeface="Arial"/>
            </a:endParaRPr>
          </a:p>
          <a:p>
            <a:pPr indent="-342900" lvl="0" marL="342900" marR="0" rtl="0" algn="ctr">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Page rank </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rot="6065767">
            <a:off x="10193802" y="2824932"/>
            <a:ext cx="2032882" cy="728668"/>
          </a:xfrm>
          <a:prstGeom prst="curvedDown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nvSpPr>
        <p:spPr>
          <a:xfrm>
            <a:off x="2046112" y="2834684"/>
            <a:ext cx="75515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 Analyse biological relevance of top 10 communities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 Some proteins show importance -&gt; possible experimental approaches / uses </a:t>
            </a:r>
            <a:endParaRPr b="0" i="0" sz="1400" u="none" cap="none" strike="noStrike">
              <a:solidFill>
                <a:srgbClr val="000000"/>
              </a:solidFill>
              <a:latin typeface="Arial"/>
              <a:ea typeface="Arial"/>
              <a:cs typeface="Arial"/>
              <a:sym typeface="Arial"/>
            </a:endParaRPr>
          </a:p>
        </p:txBody>
      </p:sp>
      <p:pic>
        <p:nvPicPr>
          <p:cNvPr descr="A picture containing text  Description automatically generated" id="229" name="Google Shape;229;p16"/>
          <p:cNvPicPr preferRelativeResize="0"/>
          <p:nvPr/>
        </p:nvPicPr>
        <p:blipFill rotWithShape="1">
          <a:blip r:embed="rId3">
            <a:alphaModFix/>
          </a:blip>
          <a:srcRect b="8073" l="0" r="0" t="0"/>
          <a:stretch/>
        </p:blipFill>
        <p:spPr>
          <a:xfrm>
            <a:off x="2490438" y="1065479"/>
            <a:ext cx="7030502" cy="1711814"/>
          </a:xfrm>
          <a:prstGeom prst="rect">
            <a:avLst/>
          </a:prstGeom>
          <a:noFill/>
          <a:ln>
            <a:noFill/>
          </a:ln>
        </p:spPr>
      </p:pic>
      <p:sp>
        <p:nvSpPr>
          <p:cNvPr id="230" name="Google Shape;230;p16"/>
          <p:cNvSpPr/>
          <p:nvPr/>
        </p:nvSpPr>
        <p:spPr>
          <a:xfrm>
            <a:off x="6939672" y="2046200"/>
            <a:ext cx="2125306" cy="439741"/>
          </a:xfrm>
          <a:prstGeom prst="frame">
            <a:avLst>
              <a:gd fmla="val 12500" name="adj1"/>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16"/>
          <p:cNvSpPr txBox="1"/>
          <p:nvPr/>
        </p:nvSpPr>
        <p:spPr>
          <a:xfrm>
            <a:off x="-1934916" y="-220860"/>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Prune top 30 nodes</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a:off x="1720963" y="3758014"/>
            <a:ext cx="2579400" cy="2550900"/>
          </a:xfrm>
          <a:prstGeom prst="ellipse">
            <a:avLst/>
          </a:prstGeom>
          <a:gradFill>
            <a:gsLst>
              <a:gs pos="0">
                <a:srgbClr val="4E29AA"/>
              </a:gs>
              <a:gs pos="100000">
                <a:srgbClr val="1E123D"/>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a:off x="3854562" y="3758015"/>
            <a:ext cx="2460900" cy="2535000"/>
          </a:xfrm>
          <a:prstGeom prst="ellipse">
            <a:avLst/>
          </a:prstGeom>
          <a:gradFill>
            <a:gsLst>
              <a:gs pos="0">
                <a:srgbClr val="F48208"/>
              </a:gs>
              <a:gs pos="100000">
                <a:srgbClr val="703E08"/>
              </a:gs>
            </a:gsLst>
            <a:path path="circle">
              <a:fillToRect b="50%" l="50%" r="50%" t="50%"/>
            </a:path>
            <a:tileRect/>
          </a:gra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p16"/>
          <p:cNvSpPr/>
          <p:nvPr/>
        </p:nvSpPr>
        <p:spPr>
          <a:xfrm>
            <a:off x="5881539" y="3758014"/>
            <a:ext cx="2460900" cy="2517900"/>
          </a:xfrm>
          <a:prstGeom prst="ellipse">
            <a:avLst/>
          </a:prstGeom>
          <a:gradFill>
            <a:gsLst>
              <a:gs pos="0">
                <a:srgbClr val="51AB2A"/>
              </a:gs>
              <a:gs pos="100000">
                <a:srgbClr val="203E13"/>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p16"/>
          <p:cNvSpPr/>
          <p:nvPr/>
        </p:nvSpPr>
        <p:spPr>
          <a:xfrm>
            <a:off x="7784282" y="3852544"/>
            <a:ext cx="2561400" cy="2439900"/>
          </a:xfrm>
          <a:prstGeom prst="ellipse">
            <a:avLst/>
          </a:prstGeom>
          <a:gradFill>
            <a:gsLst>
              <a:gs pos="0">
                <a:srgbClr val="3177EE"/>
              </a:gs>
              <a:gs pos="100000">
                <a:srgbClr val="113D8A"/>
              </a:gs>
            </a:gsLst>
            <a:path path="circle">
              <a:fillToRect b="50%" l="50%" r="50%" t="50%"/>
            </a:path>
            <a:tileRect/>
          </a:gra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16"/>
          <p:cNvSpPr txBox="1"/>
          <p:nvPr/>
        </p:nvSpPr>
        <p:spPr>
          <a:xfrm>
            <a:off x="2067310" y="4841655"/>
            <a:ext cx="186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YGR232W</a:t>
            </a:r>
            <a:endParaRPr b="0" i="0" sz="1400" u="none" cap="none" strike="noStrike">
              <a:solidFill>
                <a:srgbClr val="000000"/>
              </a:solidFill>
              <a:latin typeface="Arial"/>
              <a:ea typeface="Arial"/>
              <a:cs typeface="Arial"/>
              <a:sym typeface="Arial"/>
            </a:endParaRPr>
          </a:p>
        </p:txBody>
      </p:sp>
      <p:sp>
        <p:nvSpPr>
          <p:cNvPr id="237" name="Google Shape;237;p16"/>
          <p:cNvSpPr txBox="1"/>
          <p:nvPr/>
        </p:nvSpPr>
        <p:spPr>
          <a:xfrm>
            <a:off x="4356904" y="4841654"/>
            <a:ext cx="186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YKR089C</a:t>
            </a:r>
            <a:endParaRPr b="0" i="0" sz="1400" u="none" cap="none" strike="noStrike">
              <a:solidFill>
                <a:srgbClr val="000000"/>
              </a:solidFill>
              <a:latin typeface="Arial"/>
              <a:ea typeface="Arial"/>
              <a:cs typeface="Arial"/>
              <a:sym typeface="Arial"/>
            </a:endParaRPr>
          </a:p>
        </p:txBody>
      </p:sp>
      <p:sp>
        <p:nvSpPr>
          <p:cNvPr id="238" name="Google Shape;238;p16"/>
          <p:cNvSpPr txBox="1"/>
          <p:nvPr/>
        </p:nvSpPr>
        <p:spPr>
          <a:xfrm>
            <a:off x="6646501" y="4841653"/>
            <a:ext cx="186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CLB1</a:t>
            </a:r>
            <a:endParaRPr b="0" i="0" sz="1400" u="none" cap="none" strike="noStrike">
              <a:solidFill>
                <a:srgbClr val="000000"/>
              </a:solidFill>
              <a:latin typeface="Arial"/>
              <a:ea typeface="Arial"/>
              <a:cs typeface="Arial"/>
              <a:sym typeface="Arial"/>
            </a:endParaRPr>
          </a:p>
        </p:txBody>
      </p:sp>
      <p:sp>
        <p:nvSpPr>
          <p:cNvPr id="239" name="Google Shape;239;p16"/>
          <p:cNvSpPr txBox="1"/>
          <p:nvPr/>
        </p:nvSpPr>
        <p:spPr>
          <a:xfrm>
            <a:off x="8514308" y="4841642"/>
            <a:ext cx="186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CDC28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nvSpPr>
        <p:spPr>
          <a:xfrm>
            <a:off x="1247175" y="608750"/>
            <a:ext cx="10477800" cy="17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Please find relevant code/results for community detection and a video explanation in Math_community_detection folder. </a:t>
            </a:r>
            <a:endParaRPr b="0" i="0" sz="1800" u="none" cap="none" strike="noStrike">
              <a:solidFill>
                <a:schemeClr val="dk1"/>
              </a:solidFill>
              <a:latin typeface="Calibri"/>
              <a:ea typeface="Calibri"/>
              <a:cs typeface="Calibri"/>
              <a:sym typeface="Calibri"/>
            </a:endParaRPr>
          </a:p>
        </p:txBody>
      </p:sp>
      <p:pic>
        <p:nvPicPr>
          <p:cNvPr id="245" name="Google Shape;245;p17"/>
          <p:cNvPicPr preferRelativeResize="0"/>
          <p:nvPr/>
        </p:nvPicPr>
        <p:blipFill rotWithShape="1">
          <a:blip r:embed="rId3">
            <a:alphaModFix/>
          </a:blip>
          <a:srcRect b="0" l="0" r="0" t="0"/>
          <a:stretch/>
        </p:blipFill>
        <p:spPr>
          <a:xfrm>
            <a:off x="950325" y="1307275"/>
            <a:ext cx="9317427" cy="5120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8"/>
          <p:cNvSpPr txBox="1"/>
          <p:nvPr>
            <p:ph idx="4294967295"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We found “interesting” nodes by centrality measures including degree, eigenvector, page rank centralities for each of the communities, please find relevant code/results and a video explanation  in Math_interesting_nodes_by_centrality folder. </a:t>
            </a:r>
            <a:endParaRPr b="0" i="0" sz="1800" u="none" cap="none" strike="noStrike">
              <a:solidFill>
                <a:srgbClr val="000000"/>
              </a:solidFill>
              <a:latin typeface="Arial"/>
              <a:ea typeface="Arial"/>
              <a:cs typeface="Arial"/>
              <a:sym typeface="Arial"/>
            </a:endParaRPr>
          </a:p>
        </p:txBody>
      </p:sp>
      <p:pic>
        <p:nvPicPr>
          <p:cNvPr id="252" name="Google Shape;252;p18"/>
          <p:cNvPicPr preferRelativeResize="0"/>
          <p:nvPr/>
        </p:nvPicPr>
        <p:blipFill rotWithShape="1">
          <a:blip r:embed="rId3">
            <a:alphaModFix/>
          </a:blip>
          <a:srcRect b="0" l="0" r="0" t="0"/>
          <a:stretch/>
        </p:blipFill>
        <p:spPr>
          <a:xfrm>
            <a:off x="3078325" y="1552050"/>
            <a:ext cx="5504243" cy="4862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ga22edc113a_13_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  Description automatically generated" id="259" name="Google Shape;259;ga22edc113a_13_39"/>
          <p:cNvPicPr preferRelativeResize="0"/>
          <p:nvPr/>
        </p:nvPicPr>
        <p:blipFill rotWithShape="1">
          <a:blip r:embed="rId3">
            <a:alphaModFix/>
          </a:blip>
          <a:srcRect b="19150" l="0" r="9090" t="7081"/>
          <a:stretch/>
        </p:blipFill>
        <p:spPr>
          <a:xfrm>
            <a:off x="3523488" y="10"/>
            <a:ext cx="8668511" cy="6857989"/>
          </a:xfrm>
          <a:prstGeom prst="rect">
            <a:avLst/>
          </a:prstGeom>
          <a:noFill/>
          <a:ln>
            <a:noFill/>
          </a:ln>
        </p:spPr>
      </p:pic>
      <p:sp>
        <p:nvSpPr>
          <p:cNvPr id="260" name="Google Shape;260;ga22edc113a_13_39"/>
          <p:cNvSpPr/>
          <p:nvPr/>
        </p:nvSpPr>
        <p:spPr>
          <a:xfrm>
            <a:off x="0" y="0"/>
            <a:ext cx="9756600"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00" u="none" cap="none" strike="noStrike">
              <a:solidFill>
                <a:schemeClr val="lt1"/>
              </a:solidFill>
              <a:latin typeface="Calibri"/>
              <a:ea typeface="Calibri"/>
              <a:cs typeface="Calibri"/>
              <a:sym typeface="Calibri"/>
            </a:endParaRPr>
          </a:p>
        </p:txBody>
      </p:sp>
      <p:sp>
        <p:nvSpPr>
          <p:cNvPr id="261" name="Google Shape;261;ga22edc113a_13_39"/>
          <p:cNvSpPr txBox="1"/>
          <p:nvPr>
            <p:ph type="ctrTitle"/>
          </p:nvPr>
        </p:nvSpPr>
        <p:spPr>
          <a:xfrm>
            <a:off x="481025" y="1376695"/>
            <a:ext cx="4023300" cy="1975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6000"/>
              <a:buFont typeface="Arial"/>
              <a:buNone/>
            </a:pPr>
            <a:r>
              <a:rPr lang="en-US" sz="4600"/>
              <a:t>Identifying proteins of interest</a:t>
            </a:r>
            <a:endParaRPr sz="2800"/>
          </a:p>
        </p:txBody>
      </p:sp>
      <p:sp>
        <p:nvSpPr>
          <p:cNvPr id="262" name="Google Shape;262;ga22edc113a_13_3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3" name="Google Shape;263;ga22edc113a_13_39"/>
          <p:cNvSpPr/>
          <p:nvPr/>
        </p:nvSpPr>
        <p:spPr>
          <a:xfrm>
            <a:off x="432029" y="3419845"/>
            <a:ext cx="3977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 name="Google Shape;264;ga22edc113a_13_39"/>
          <p:cNvSpPr txBox="1"/>
          <p:nvPr/>
        </p:nvSpPr>
        <p:spPr>
          <a:xfrm>
            <a:off x="114000" y="3505800"/>
            <a:ext cx="4949700" cy="217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2400"/>
              <a:buFont typeface="Arial"/>
              <a:buNone/>
            </a:pPr>
            <a:r>
              <a:rPr lang="en-US" sz="1500">
                <a:solidFill>
                  <a:schemeClr val="dk1"/>
                </a:solidFill>
                <a:latin typeface="Calibri"/>
                <a:ea typeface="Calibri"/>
                <a:cs typeface="Calibri"/>
                <a:sym typeface="Calibri"/>
              </a:rPr>
              <a:t>The list of proteins given to us by the maths students proved very useful. Using their data we were able to identify multiple proteins of interest that could be used experimentally relating to CDC28 in different ways</a:t>
            </a:r>
            <a:endParaRPr sz="15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2400"/>
              <a:buFont typeface="Arial"/>
              <a:buNone/>
            </a:pPr>
            <a:r>
              <a:rPr lang="en-US" sz="1500">
                <a:solidFill>
                  <a:schemeClr val="dk1"/>
                </a:solidFill>
                <a:latin typeface="Calibri"/>
                <a:ea typeface="Calibri"/>
                <a:cs typeface="Calibri"/>
                <a:sym typeface="Calibri"/>
              </a:rPr>
              <a:t>Our findings are summarized in Table 2; proteins that are in bold are the ones we focused on in the methods below </a:t>
            </a:r>
            <a:endParaRPr sz="1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ga22edc113a_13_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  Description automatically generated" id="100" name="Google Shape;100;ga22edc113a_13_12"/>
          <p:cNvPicPr preferRelativeResize="0"/>
          <p:nvPr/>
        </p:nvPicPr>
        <p:blipFill rotWithShape="1">
          <a:blip r:embed="rId3">
            <a:alphaModFix/>
          </a:blip>
          <a:srcRect b="19150" l="0" r="9090" t="7081"/>
          <a:stretch/>
        </p:blipFill>
        <p:spPr>
          <a:xfrm>
            <a:off x="3523488" y="10"/>
            <a:ext cx="8668511" cy="6857989"/>
          </a:xfrm>
          <a:prstGeom prst="rect">
            <a:avLst/>
          </a:prstGeom>
          <a:noFill/>
          <a:ln>
            <a:noFill/>
          </a:ln>
        </p:spPr>
      </p:pic>
      <p:sp>
        <p:nvSpPr>
          <p:cNvPr id="101" name="Google Shape;101;ga22edc113a_13_12"/>
          <p:cNvSpPr/>
          <p:nvPr/>
        </p:nvSpPr>
        <p:spPr>
          <a:xfrm>
            <a:off x="0" y="0"/>
            <a:ext cx="9756600"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ga22edc113a_13_12"/>
          <p:cNvSpPr txBox="1"/>
          <p:nvPr>
            <p:ph type="ctrTitle"/>
          </p:nvPr>
        </p:nvSpPr>
        <p:spPr>
          <a:xfrm>
            <a:off x="477981" y="1122363"/>
            <a:ext cx="4023300" cy="3204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400"/>
              <a:t>Introduction: Background and Aims</a:t>
            </a:r>
            <a:r>
              <a:rPr lang="en-US" sz="4400"/>
              <a:t> </a:t>
            </a:r>
            <a:endParaRPr/>
          </a:p>
        </p:txBody>
      </p:sp>
      <p:sp>
        <p:nvSpPr>
          <p:cNvPr id="103" name="Google Shape;103;ga22edc113a_13_1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ga22edc113a_13_12"/>
          <p:cNvSpPr/>
          <p:nvPr/>
        </p:nvSpPr>
        <p:spPr>
          <a:xfrm>
            <a:off x="481029" y="4546920"/>
            <a:ext cx="3977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0"/>
          <p:cNvPicPr preferRelativeResize="0"/>
          <p:nvPr/>
        </p:nvPicPr>
        <p:blipFill rotWithShape="1">
          <a:blip r:embed="rId3">
            <a:alphaModFix/>
          </a:blip>
          <a:srcRect b="0" l="0" r="0" t="0"/>
          <a:stretch/>
        </p:blipFill>
        <p:spPr>
          <a:xfrm>
            <a:off x="1137726" y="637075"/>
            <a:ext cx="4093673" cy="6096000"/>
          </a:xfrm>
          <a:prstGeom prst="rect">
            <a:avLst/>
          </a:prstGeom>
          <a:noFill/>
          <a:ln>
            <a:noFill/>
          </a:ln>
        </p:spPr>
      </p:pic>
      <p:pic>
        <p:nvPicPr>
          <p:cNvPr id="271" name="Google Shape;271;p20"/>
          <p:cNvPicPr preferRelativeResize="0"/>
          <p:nvPr/>
        </p:nvPicPr>
        <p:blipFill rotWithShape="1">
          <a:blip r:embed="rId4">
            <a:alphaModFix/>
          </a:blip>
          <a:srcRect b="0" l="0" r="0" t="0"/>
          <a:stretch/>
        </p:blipFill>
        <p:spPr>
          <a:xfrm>
            <a:off x="5384500" y="637075"/>
            <a:ext cx="4371975" cy="6096000"/>
          </a:xfrm>
          <a:prstGeom prst="rect">
            <a:avLst/>
          </a:prstGeom>
          <a:noFill/>
          <a:ln>
            <a:noFill/>
          </a:ln>
        </p:spPr>
      </p:pic>
      <p:sp>
        <p:nvSpPr>
          <p:cNvPr id="272" name="Google Shape;272;p20"/>
          <p:cNvSpPr txBox="1"/>
          <p:nvPr/>
        </p:nvSpPr>
        <p:spPr>
          <a:xfrm>
            <a:off x="622500" y="146200"/>
            <a:ext cx="10947000" cy="79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Table 2: Protein analysis of two different lists of communities (one pruned, one unpruned) provided by the math students. These proteins were analysed using Saccharomyces genome database. Looked at top 10 proteins in 28 communities for each list and found 23 proteins “of Interest” based on their relationship to CDC28 and use experimentally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ga22edc113a_13_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  Description automatically generated" id="279" name="Google Shape;279;ga22edc113a_13_52"/>
          <p:cNvPicPr preferRelativeResize="0"/>
          <p:nvPr/>
        </p:nvPicPr>
        <p:blipFill rotWithShape="1">
          <a:blip r:embed="rId3">
            <a:alphaModFix/>
          </a:blip>
          <a:srcRect b="19150" l="0" r="9090" t="7081"/>
          <a:stretch/>
        </p:blipFill>
        <p:spPr>
          <a:xfrm>
            <a:off x="3523488" y="10"/>
            <a:ext cx="8668511" cy="6857989"/>
          </a:xfrm>
          <a:prstGeom prst="rect">
            <a:avLst/>
          </a:prstGeom>
          <a:noFill/>
          <a:ln>
            <a:noFill/>
          </a:ln>
        </p:spPr>
      </p:pic>
      <p:sp>
        <p:nvSpPr>
          <p:cNvPr id="280" name="Google Shape;280;ga22edc113a_13_52"/>
          <p:cNvSpPr/>
          <p:nvPr/>
        </p:nvSpPr>
        <p:spPr>
          <a:xfrm>
            <a:off x="0" y="0"/>
            <a:ext cx="9756600"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00" u="none" cap="none" strike="noStrike">
              <a:solidFill>
                <a:schemeClr val="lt1"/>
              </a:solidFill>
              <a:latin typeface="Calibri"/>
              <a:ea typeface="Calibri"/>
              <a:cs typeface="Calibri"/>
              <a:sym typeface="Calibri"/>
            </a:endParaRPr>
          </a:p>
        </p:txBody>
      </p:sp>
      <p:sp>
        <p:nvSpPr>
          <p:cNvPr id="281" name="Google Shape;281;ga22edc113a_13_52"/>
          <p:cNvSpPr txBox="1"/>
          <p:nvPr>
            <p:ph type="ctrTitle"/>
          </p:nvPr>
        </p:nvSpPr>
        <p:spPr>
          <a:xfrm>
            <a:off x="1185124" y="2535975"/>
            <a:ext cx="2989800" cy="743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6000"/>
              <a:buFont typeface="Arial"/>
              <a:buNone/>
            </a:pPr>
            <a:r>
              <a:rPr lang="en-US" sz="5200"/>
              <a:t>Methods</a:t>
            </a:r>
            <a:endParaRPr sz="4800"/>
          </a:p>
        </p:txBody>
      </p:sp>
      <p:sp>
        <p:nvSpPr>
          <p:cNvPr id="282" name="Google Shape;282;ga22edc113a_13_5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3" name="Google Shape;283;ga22edc113a_13_52"/>
          <p:cNvSpPr/>
          <p:nvPr/>
        </p:nvSpPr>
        <p:spPr>
          <a:xfrm>
            <a:off x="481029" y="3533095"/>
            <a:ext cx="3977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ga22edc113a_13_79"/>
          <p:cNvSpPr/>
          <p:nvPr/>
        </p:nvSpPr>
        <p:spPr>
          <a:xfrm>
            <a:off x="0" y="0"/>
            <a:ext cx="5468400" cy="6858000"/>
          </a:xfrm>
          <a:prstGeom prst="rect">
            <a:avLst/>
          </a:prstGeom>
          <a:solidFill>
            <a:srgbClr val="5BA6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0" name="Google Shape;290;ga22edc113a_13_79"/>
          <p:cNvSpPr txBox="1"/>
          <p:nvPr>
            <p:ph type="title"/>
          </p:nvPr>
        </p:nvSpPr>
        <p:spPr>
          <a:xfrm>
            <a:off x="621629" y="640080"/>
            <a:ext cx="4225200" cy="5578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solidFill>
                  <a:srgbClr val="FFFFFF"/>
                </a:solidFill>
              </a:rPr>
              <a:t>Method 1: YGR232W </a:t>
            </a:r>
            <a:endParaRPr sz="3959">
              <a:solidFill>
                <a:srgbClr val="FFFFFF"/>
              </a:solidFill>
            </a:endParaRPr>
          </a:p>
        </p:txBody>
      </p:sp>
      <p:pic>
        <p:nvPicPr>
          <p:cNvPr descr="Diagram  Description automatically generated" id="291" name="Google Shape;291;ga22edc113a_13_79"/>
          <p:cNvPicPr preferRelativeResize="0"/>
          <p:nvPr/>
        </p:nvPicPr>
        <p:blipFill rotWithShape="1">
          <a:blip r:embed="rId3">
            <a:alphaModFix/>
          </a:blip>
          <a:srcRect b="0" l="0" r="3362" t="0"/>
          <a:stretch/>
        </p:blipFill>
        <p:spPr>
          <a:xfrm>
            <a:off x="6090177" y="403013"/>
            <a:ext cx="5459470" cy="55788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ac133bf2ca_30_0"/>
          <p:cNvSpPr txBox="1"/>
          <p:nvPr>
            <p:ph idx="4294967295" type="title"/>
          </p:nvPr>
        </p:nvSpPr>
        <p:spPr>
          <a:xfrm>
            <a:off x="471000" y="-38012"/>
            <a:ext cx="11250000" cy="1138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500" u="none" cap="none" strike="noStrike">
                <a:solidFill>
                  <a:srgbClr val="000000"/>
                </a:solidFill>
                <a:latin typeface="Arial"/>
                <a:ea typeface="Arial"/>
                <a:cs typeface="Arial"/>
                <a:sym typeface="Arial"/>
              </a:rPr>
              <a:t>Introduction to Method </a:t>
            </a:r>
            <a:r>
              <a:rPr lang="en-US" sz="4500">
                <a:solidFill>
                  <a:srgbClr val="000000"/>
                </a:solidFill>
                <a:latin typeface="Arial"/>
                <a:ea typeface="Arial"/>
                <a:cs typeface="Arial"/>
                <a:sym typeface="Arial"/>
              </a:rPr>
              <a:t>1</a:t>
            </a:r>
            <a:endParaRPr b="0" i="0" sz="4500" u="none" cap="none" strike="noStrike">
              <a:solidFill>
                <a:srgbClr val="000000"/>
              </a:solidFill>
              <a:latin typeface="Arial"/>
              <a:ea typeface="Arial"/>
              <a:cs typeface="Arial"/>
              <a:sym typeface="Arial"/>
            </a:endParaRPr>
          </a:p>
        </p:txBody>
      </p:sp>
      <p:sp>
        <p:nvSpPr>
          <p:cNvPr id="298" name="Google Shape;298;gac133bf2ca_30_0"/>
          <p:cNvSpPr/>
          <p:nvPr/>
        </p:nvSpPr>
        <p:spPr>
          <a:xfrm>
            <a:off x="2553575" y="992300"/>
            <a:ext cx="7557300" cy="1395300"/>
          </a:xfrm>
          <a:prstGeom prst="rect">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AIM</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chemeClr val="dk1"/>
              </a:buClr>
              <a:buSzPts val="1100"/>
              <a:buFont typeface="Arial"/>
              <a:buNone/>
            </a:pPr>
            <a:r>
              <a:rPr lang="en-US" sz="2100">
                <a:solidFill>
                  <a:srgbClr val="FFFFFF"/>
                </a:solidFill>
                <a:latin typeface="Calibri"/>
                <a:ea typeface="Calibri"/>
                <a:cs typeface="Calibri"/>
                <a:sym typeface="Calibri"/>
              </a:rPr>
              <a:t>To test the strength of interaction between CDK4 and YGR232W</a:t>
            </a:r>
            <a:endParaRPr sz="2100">
              <a:solidFill>
                <a:srgbClr val="FFFFFF"/>
              </a:solidFill>
              <a:latin typeface="Calibri"/>
              <a:ea typeface="Calibri"/>
              <a:cs typeface="Calibri"/>
              <a:sym typeface="Calibri"/>
            </a:endParaRPr>
          </a:p>
        </p:txBody>
      </p:sp>
      <p:sp>
        <p:nvSpPr>
          <p:cNvPr id="299" name="Google Shape;299;gac133bf2ca_30_0"/>
          <p:cNvSpPr/>
          <p:nvPr/>
        </p:nvSpPr>
        <p:spPr>
          <a:xfrm>
            <a:off x="2553575" y="2387600"/>
            <a:ext cx="7557300" cy="2234100"/>
          </a:xfrm>
          <a:prstGeom prst="rect">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BACKGROUND</a:t>
            </a:r>
            <a:endParaRPr b="1" sz="3000" u="sng">
              <a:solidFill>
                <a:schemeClr val="lt1"/>
              </a:solidFill>
              <a:latin typeface="Calibri"/>
              <a:ea typeface="Calibri"/>
              <a:cs typeface="Calibri"/>
              <a:sym typeface="Calibri"/>
            </a:endParaRPr>
          </a:p>
          <a:p>
            <a:pPr indent="0" lvl="0" marL="0" rtl="0" algn="l">
              <a:lnSpc>
                <a:spcPct val="124090"/>
              </a:lnSpc>
              <a:spcBef>
                <a:spcPts val="0"/>
              </a:spcBef>
              <a:spcAft>
                <a:spcPts val="0"/>
              </a:spcAft>
              <a:buClr>
                <a:schemeClr val="dk1"/>
              </a:buClr>
              <a:buSzPts val="1100"/>
              <a:buFont typeface="Arial"/>
              <a:buNone/>
            </a:pPr>
            <a:r>
              <a:rPr lang="en-US" sz="2100">
                <a:solidFill>
                  <a:schemeClr val="lt1"/>
                </a:solidFill>
                <a:latin typeface="Calibri"/>
                <a:ea typeface="Calibri"/>
                <a:cs typeface="Calibri"/>
                <a:sym typeface="Calibri"/>
              </a:rPr>
              <a:t>Deletion of the YGR232W gene should mirror absence of gankyrin as it is an orthology. Gankyrin is an oncoprotein, but any interaction must be mediated by S6. Gankyrin also interacts with CDK4 in humans to inhibit it.</a:t>
            </a:r>
            <a:endParaRPr sz="2100">
              <a:solidFill>
                <a:srgbClr val="FFFFFF"/>
              </a:solidFill>
              <a:latin typeface="Calibri"/>
              <a:ea typeface="Calibri"/>
              <a:cs typeface="Calibri"/>
              <a:sym typeface="Calibri"/>
            </a:endParaRPr>
          </a:p>
        </p:txBody>
      </p:sp>
      <p:sp>
        <p:nvSpPr>
          <p:cNvPr id="300" name="Google Shape;300;gac133bf2ca_30_0"/>
          <p:cNvSpPr/>
          <p:nvPr/>
        </p:nvSpPr>
        <p:spPr>
          <a:xfrm>
            <a:off x="2553575" y="4621700"/>
            <a:ext cx="7557300" cy="2135400"/>
          </a:xfrm>
          <a:prstGeom prst="rect">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METHOD OVERVIEW</a:t>
            </a:r>
            <a:endParaRPr b="1" sz="3000" u="sng">
              <a:solidFill>
                <a:schemeClr val="lt1"/>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Y2H: Check interaction between S6 constructs and gankyrin </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Deletion of YGR232W - to see effect and interaction with CDK4</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Western Blot - to see interaction between CDC28 and gankyrin</a:t>
            </a:r>
            <a:endParaRPr sz="21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54864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Controls </a:t>
            </a:r>
            <a:endParaRPr/>
          </a:p>
        </p:txBody>
      </p:sp>
      <p:sp>
        <p:nvSpPr>
          <p:cNvPr id="307" name="Google Shape;307;p25"/>
          <p:cNvSpPr/>
          <p:nvPr/>
        </p:nvSpPr>
        <p:spPr>
          <a:xfrm>
            <a:off x="953588" y="1201783"/>
            <a:ext cx="5355900" cy="5159700"/>
          </a:xfrm>
          <a:prstGeom prst="rect">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2300" u="sng" cap="none" strike="noStrike">
                <a:solidFill>
                  <a:schemeClr val="lt1"/>
                </a:solidFill>
                <a:latin typeface="Calibri"/>
                <a:ea typeface="Calibri"/>
                <a:cs typeface="Calibri"/>
                <a:sym typeface="Calibri"/>
              </a:rPr>
              <a:t>Materials:</a:t>
            </a:r>
            <a:endParaRPr b="1" i="0" sz="1900" u="sng" cap="none" strike="noStrike">
              <a:solidFill>
                <a:srgbClr val="000000"/>
              </a:solidFill>
              <a:latin typeface="Arial"/>
              <a:ea typeface="Arial"/>
              <a:cs typeface="Arial"/>
              <a:sym typeface="Arial"/>
            </a:endParaRPr>
          </a:p>
          <a:p>
            <a:pPr indent="-374650" lvl="0" marL="457200" marR="0" rtl="0" algn="l">
              <a:lnSpc>
                <a:spcPct val="124090"/>
              </a:lnSpc>
              <a:spcBef>
                <a:spcPts val="0"/>
              </a:spcBef>
              <a:spcAft>
                <a:spcPts val="0"/>
              </a:spcAft>
              <a:buClr>
                <a:srgbClr val="FFFFFF"/>
              </a:buClr>
              <a:buSzPts val="2300"/>
              <a:buFont typeface="Arial"/>
              <a:buAutoNum type="arabicPeriod"/>
            </a:pPr>
            <a:r>
              <a:rPr lang="en-US" sz="2300">
                <a:solidFill>
                  <a:srgbClr val="FFFFFF"/>
                </a:solidFill>
                <a:latin typeface="Calibri"/>
                <a:ea typeface="Calibri"/>
                <a:cs typeface="Calibri"/>
                <a:sym typeface="Calibri"/>
              </a:rPr>
              <a:t>Yeast strain HF7C</a:t>
            </a:r>
            <a:endParaRPr sz="2300">
              <a:solidFill>
                <a:srgbClr val="FFFFFF"/>
              </a:solidFill>
              <a:latin typeface="Calibri"/>
              <a:ea typeface="Calibri"/>
              <a:cs typeface="Calibri"/>
              <a:sym typeface="Calibri"/>
            </a:endParaRPr>
          </a:p>
          <a:p>
            <a:pPr indent="-374650" lvl="0" marL="457200" marR="0" rtl="0" algn="l">
              <a:lnSpc>
                <a:spcPct val="124090"/>
              </a:lnSpc>
              <a:spcBef>
                <a:spcPts val="0"/>
              </a:spcBef>
              <a:spcAft>
                <a:spcPts val="0"/>
              </a:spcAft>
              <a:buClr>
                <a:srgbClr val="FFFFFF"/>
              </a:buClr>
              <a:buSzPts val="2300"/>
              <a:buFont typeface="Calibri"/>
              <a:buAutoNum type="arabicPeriod"/>
            </a:pPr>
            <a:r>
              <a:rPr lang="en-US" sz="2300">
                <a:solidFill>
                  <a:srgbClr val="FFFFFF"/>
                </a:solidFill>
                <a:latin typeface="Calibri"/>
                <a:ea typeface="Calibri"/>
                <a:cs typeface="Calibri"/>
                <a:sym typeface="Calibri"/>
              </a:rPr>
              <a:t>S6 deletions</a:t>
            </a:r>
            <a:endParaRPr sz="2300">
              <a:solidFill>
                <a:srgbClr val="FFFFFF"/>
              </a:solidFill>
              <a:latin typeface="Calibri"/>
              <a:ea typeface="Calibri"/>
              <a:cs typeface="Calibri"/>
              <a:sym typeface="Calibri"/>
            </a:endParaRPr>
          </a:p>
          <a:p>
            <a:pPr indent="-374650" lvl="1" marL="914400" marR="0" rtl="0" algn="l">
              <a:lnSpc>
                <a:spcPct val="124090"/>
              </a:lnSpc>
              <a:spcBef>
                <a:spcPts val="0"/>
              </a:spcBef>
              <a:spcAft>
                <a:spcPts val="0"/>
              </a:spcAft>
              <a:buClr>
                <a:srgbClr val="FFFFFF"/>
              </a:buClr>
              <a:buSzPts val="2300"/>
              <a:buFont typeface="Calibri"/>
              <a:buChar char="○"/>
            </a:pPr>
            <a:r>
              <a:rPr lang="en-US" sz="2300">
                <a:solidFill>
                  <a:srgbClr val="FFFFFF"/>
                </a:solidFill>
                <a:latin typeface="Calibri"/>
                <a:ea typeface="Calibri"/>
                <a:cs typeface="Calibri"/>
                <a:sym typeface="Calibri"/>
              </a:rPr>
              <a:t>S6Δ5, S6Δ6, S6Δ7, S6Δ8, S6Δ9  </a:t>
            </a:r>
            <a:endParaRPr sz="2300">
              <a:solidFill>
                <a:srgbClr val="FFFFFF"/>
              </a:solidFill>
              <a:latin typeface="Calibri"/>
              <a:ea typeface="Calibri"/>
              <a:cs typeface="Calibri"/>
              <a:sym typeface="Calibri"/>
            </a:endParaRPr>
          </a:p>
          <a:p>
            <a:pPr indent="-374650" lvl="0" marL="457200" marR="0" rtl="0" algn="l">
              <a:lnSpc>
                <a:spcPct val="124090"/>
              </a:lnSpc>
              <a:spcBef>
                <a:spcPts val="0"/>
              </a:spcBef>
              <a:spcAft>
                <a:spcPts val="0"/>
              </a:spcAft>
              <a:buClr>
                <a:srgbClr val="FFFFFF"/>
              </a:buClr>
              <a:buSzPts val="2300"/>
              <a:buFont typeface="Calibri"/>
              <a:buAutoNum type="arabicPeriod"/>
            </a:pPr>
            <a:r>
              <a:rPr lang="en-US" sz="2300">
                <a:solidFill>
                  <a:srgbClr val="FFFFFF"/>
                </a:solidFill>
                <a:latin typeface="Calibri"/>
                <a:ea typeface="Calibri"/>
                <a:cs typeface="Calibri"/>
                <a:sym typeface="Calibri"/>
              </a:rPr>
              <a:t>Gankyrin </a:t>
            </a:r>
            <a:endParaRPr sz="2300">
              <a:solidFill>
                <a:srgbClr val="FFFFFF"/>
              </a:solidFill>
              <a:latin typeface="Calibri"/>
              <a:ea typeface="Calibri"/>
              <a:cs typeface="Calibri"/>
              <a:sym typeface="Calibri"/>
            </a:endParaRPr>
          </a:p>
          <a:p>
            <a:pPr indent="-374650" lvl="0" marL="457200" marR="0" rtl="0" algn="l">
              <a:lnSpc>
                <a:spcPct val="124090"/>
              </a:lnSpc>
              <a:spcBef>
                <a:spcPts val="0"/>
              </a:spcBef>
              <a:spcAft>
                <a:spcPts val="0"/>
              </a:spcAft>
              <a:buClr>
                <a:srgbClr val="FFFFFF"/>
              </a:buClr>
              <a:buSzPts val="2300"/>
              <a:buFont typeface="Calibri"/>
              <a:buAutoNum type="arabicPeriod"/>
            </a:pPr>
            <a:r>
              <a:rPr lang="en-US" sz="2300">
                <a:solidFill>
                  <a:srgbClr val="FFFFFF"/>
                </a:solidFill>
                <a:latin typeface="Calibri"/>
                <a:ea typeface="Calibri"/>
                <a:cs typeface="Calibri"/>
                <a:sym typeface="Calibri"/>
              </a:rPr>
              <a:t>GAL4 activating clone, p71Int2</a:t>
            </a:r>
            <a:endParaRPr sz="2300">
              <a:solidFill>
                <a:srgbClr val="FFFFFF"/>
              </a:solidFill>
              <a:latin typeface="Calibri"/>
              <a:ea typeface="Calibri"/>
              <a:cs typeface="Calibri"/>
              <a:sym typeface="Calibri"/>
            </a:endParaRPr>
          </a:p>
          <a:p>
            <a:pPr indent="-374650" lvl="0" marL="457200" marR="0" rtl="0" algn="l">
              <a:lnSpc>
                <a:spcPct val="124090"/>
              </a:lnSpc>
              <a:spcBef>
                <a:spcPts val="0"/>
              </a:spcBef>
              <a:spcAft>
                <a:spcPts val="0"/>
              </a:spcAft>
              <a:buClr>
                <a:srgbClr val="FFFFFF"/>
              </a:buClr>
              <a:buSzPts val="2300"/>
              <a:buFont typeface="Calibri"/>
              <a:buAutoNum type="arabicPeriod"/>
            </a:pPr>
            <a:r>
              <a:rPr lang="en-US" sz="2300">
                <a:solidFill>
                  <a:srgbClr val="FFFFFF"/>
                </a:solidFill>
                <a:latin typeface="Calibri"/>
                <a:ea typeface="Calibri"/>
                <a:cs typeface="Calibri"/>
                <a:sym typeface="Calibri"/>
              </a:rPr>
              <a:t>Medium lacking tryptophan, leucine and histidine </a:t>
            </a:r>
            <a:endParaRPr sz="2300">
              <a:solidFill>
                <a:srgbClr val="FFFFFF"/>
              </a:solidFill>
              <a:latin typeface="Calibri"/>
              <a:ea typeface="Calibri"/>
              <a:cs typeface="Calibri"/>
              <a:sym typeface="Calibri"/>
            </a:endParaRPr>
          </a:p>
        </p:txBody>
      </p:sp>
      <p:sp>
        <p:nvSpPr>
          <p:cNvPr id="308" name="Google Shape;308;p25"/>
          <p:cNvSpPr/>
          <p:nvPr/>
        </p:nvSpPr>
        <p:spPr>
          <a:xfrm>
            <a:off x="6528887" y="1201773"/>
            <a:ext cx="5355900" cy="5159700"/>
          </a:xfrm>
          <a:prstGeom prst="rect">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2500" u="sng" cap="none" strike="noStrike">
                <a:solidFill>
                  <a:schemeClr val="lt1"/>
                </a:solidFill>
                <a:latin typeface="Calibri"/>
                <a:ea typeface="Calibri"/>
                <a:cs typeface="Calibri"/>
                <a:sym typeface="Calibri"/>
              </a:rPr>
              <a:t>Negative Controls: </a:t>
            </a:r>
            <a:endParaRPr b="1" i="0" sz="2500" u="sng"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i="0" sz="2500" u="none" cap="none" strike="noStrike">
              <a:solidFill>
                <a:srgbClr val="FFFFFF"/>
              </a:solidFill>
              <a:latin typeface="Calibri"/>
              <a:ea typeface="Calibri"/>
              <a:cs typeface="Calibri"/>
              <a:sym typeface="Calibri"/>
            </a:endParaRPr>
          </a:p>
          <a:p>
            <a:pPr indent="0" lvl="0" marL="101600" marR="101600" rtl="0" algn="l">
              <a:lnSpc>
                <a:spcPct val="160000"/>
              </a:lnSpc>
              <a:spcBef>
                <a:spcPts val="800"/>
              </a:spcBef>
              <a:spcAft>
                <a:spcPts val="0"/>
              </a:spcAft>
              <a:buClr>
                <a:schemeClr val="dk1"/>
              </a:buClr>
              <a:buSzPts val="1800"/>
              <a:buFont typeface="Arial"/>
              <a:buNone/>
            </a:pPr>
            <a:r>
              <a:rPr lang="en-US" sz="2500">
                <a:solidFill>
                  <a:schemeClr val="lt1"/>
                </a:solidFill>
                <a:latin typeface="Calibri"/>
                <a:ea typeface="Calibri"/>
                <a:cs typeface="Calibri"/>
                <a:sym typeface="Calibri"/>
              </a:rPr>
              <a:t>Medium lacking tryptophan, leucine and histidine </a:t>
            </a:r>
            <a:endParaRPr sz="2500">
              <a:solidFill>
                <a:schemeClr val="lt1"/>
              </a:solidFill>
              <a:latin typeface="Calibri"/>
              <a:ea typeface="Calibri"/>
              <a:cs typeface="Calibri"/>
              <a:sym typeface="Calibri"/>
            </a:endParaRPr>
          </a:p>
          <a:p>
            <a:pPr indent="0" lvl="0" marL="0" marR="0" rtl="0" algn="ctr">
              <a:lnSpc>
                <a:spcPct val="100000"/>
              </a:lnSpc>
              <a:spcBef>
                <a:spcPts val="800"/>
              </a:spcBef>
              <a:spcAft>
                <a:spcPts val="0"/>
              </a:spcAft>
              <a:buClr>
                <a:srgbClr val="000000"/>
              </a:buClr>
              <a:buSzPts val="1000"/>
              <a:buFont typeface="Arial"/>
              <a:buNone/>
            </a:pPr>
            <a:r>
              <a:t/>
            </a:r>
            <a:endParaRPr i="0" sz="17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2500" u="sng" cap="none" strike="noStrike">
                <a:solidFill>
                  <a:srgbClr val="FFFFFF"/>
                </a:solidFill>
                <a:latin typeface="Calibri"/>
                <a:ea typeface="Calibri"/>
                <a:cs typeface="Calibri"/>
                <a:sym typeface="Calibri"/>
              </a:rPr>
              <a:t>Total Replicates </a:t>
            </a:r>
            <a:endParaRPr b="1" i="0" sz="2500" u="sng" cap="none" strike="noStrike">
              <a:solidFill>
                <a:srgbClr val="FFFFFF"/>
              </a:solidFill>
              <a:latin typeface="Calibri"/>
              <a:ea typeface="Calibri"/>
              <a:cs typeface="Calibri"/>
              <a:sym typeface="Calibri"/>
            </a:endParaRPr>
          </a:p>
          <a:p>
            <a:pPr indent="0" lvl="0" marL="101600" marR="101600" rtl="0" algn="l">
              <a:lnSpc>
                <a:spcPct val="160000"/>
              </a:lnSpc>
              <a:spcBef>
                <a:spcPts val="800"/>
              </a:spcBef>
              <a:spcAft>
                <a:spcPts val="800"/>
              </a:spcAft>
              <a:buClr>
                <a:srgbClr val="000000"/>
              </a:buClr>
              <a:buSzPts val="1800"/>
              <a:buFont typeface="Arial"/>
              <a:buNone/>
            </a:pPr>
            <a:r>
              <a:rPr i="0" lang="en-US" sz="2500" u="none" cap="none" strike="noStrike">
                <a:solidFill>
                  <a:srgbClr val="FFFFFF"/>
                </a:solidFill>
                <a:latin typeface="Calibri"/>
                <a:ea typeface="Calibri"/>
                <a:cs typeface="Calibri"/>
                <a:sym typeface="Calibri"/>
              </a:rPr>
              <a:t>There will be 3 replicates of each</a:t>
            </a:r>
            <a:endParaRPr i="0" sz="25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ac133bf2ca_30_32"/>
          <p:cNvSpPr txBox="1"/>
          <p:nvPr>
            <p:ph type="title"/>
          </p:nvPr>
        </p:nvSpPr>
        <p:spPr>
          <a:xfrm>
            <a:off x="101926" y="64325"/>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1</a:t>
            </a:r>
            <a:r>
              <a:rPr lang="en-US"/>
              <a:t>/ Y2H</a:t>
            </a:r>
            <a:endParaRPr>
              <a:solidFill>
                <a:srgbClr val="FFFFFF"/>
              </a:solidFill>
            </a:endParaRPr>
          </a:p>
        </p:txBody>
      </p:sp>
      <p:sp>
        <p:nvSpPr>
          <p:cNvPr id="315" name="Google Shape;315;gac133bf2ca_30_32"/>
          <p:cNvSpPr/>
          <p:nvPr/>
        </p:nvSpPr>
        <p:spPr>
          <a:xfrm>
            <a:off x="8674300" y="3135575"/>
            <a:ext cx="3558300" cy="1390800"/>
          </a:xfrm>
          <a:prstGeom prst="leftArrowCallout">
            <a:avLst>
              <a:gd fmla="val 21408" name="adj1"/>
              <a:gd fmla="val 46761" name="adj2"/>
              <a:gd fmla="val 50666" name="adj3"/>
              <a:gd fmla="val 64977" name="adj4"/>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700">
                <a:solidFill>
                  <a:srgbClr val="FFFFFF"/>
                </a:solidFill>
                <a:latin typeface="Calibri"/>
                <a:ea typeface="Calibri"/>
                <a:cs typeface="Calibri"/>
                <a:sym typeface="Calibri"/>
              </a:rPr>
              <a:t>Confirm ALL constructs by DNA sequencing</a:t>
            </a:r>
            <a:endParaRPr sz="1700">
              <a:solidFill>
                <a:srgbClr val="FFFFFF"/>
              </a:solidFill>
              <a:latin typeface="Calibri"/>
              <a:ea typeface="Calibri"/>
              <a:cs typeface="Calibri"/>
              <a:sym typeface="Calibri"/>
            </a:endParaRPr>
          </a:p>
        </p:txBody>
      </p:sp>
      <p:sp>
        <p:nvSpPr>
          <p:cNvPr id="316" name="Google Shape;316;gac133bf2ca_30_32"/>
          <p:cNvSpPr/>
          <p:nvPr/>
        </p:nvSpPr>
        <p:spPr>
          <a:xfrm>
            <a:off x="9441750" y="1389825"/>
            <a:ext cx="2709600" cy="1763400"/>
          </a:xfrm>
          <a:prstGeom prst="downArrowCallout">
            <a:avLst>
              <a:gd fmla="val 25000" name="adj1"/>
              <a:gd fmla="val 25000" name="adj2"/>
              <a:gd fmla="val 25000" name="adj3"/>
              <a:gd fmla="val 58160" name="adj4"/>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rgbClr val="FFFFFF"/>
                </a:solidFill>
                <a:latin typeface="Calibri"/>
                <a:ea typeface="Calibri"/>
                <a:cs typeface="Calibri"/>
                <a:sym typeface="Calibri"/>
              </a:rPr>
              <a:t>Ligate into the corresponding sites of the vectors pGBT9 and pAS2–1</a:t>
            </a:r>
            <a:endParaRPr sz="1800">
              <a:solidFill>
                <a:srgbClr val="FFFFFF"/>
              </a:solidFill>
              <a:latin typeface="Calibri"/>
              <a:ea typeface="Calibri"/>
              <a:cs typeface="Calibri"/>
              <a:sym typeface="Calibri"/>
            </a:endParaRPr>
          </a:p>
        </p:txBody>
      </p:sp>
      <p:sp>
        <p:nvSpPr>
          <p:cNvPr id="317" name="Google Shape;317;gac133bf2ca_30_32"/>
          <p:cNvSpPr/>
          <p:nvPr/>
        </p:nvSpPr>
        <p:spPr>
          <a:xfrm>
            <a:off x="3130713" y="1137425"/>
            <a:ext cx="3488100" cy="1763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Each cDNA gel purified and cloned into plasmids </a:t>
            </a:r>
            <a:endParaRPr sz="1800">
              <a:solidFill>
                <a:schemeClr val="lt1"/>
              </a:solidFill>
              <a:latin typeface="Calibri"/>
              <a:ea typeface="Calibri"/>
              <a:cs typeface="Calibri"/>
              <a:sym typeface="Calibri"/>
            </a:endParaRPr>
          </a:p>
        </p:txBody>
      </p:sp>
      <p:sp>
        <p:nvSpPr>
          <p:cNvPr id="318" name="Google Shape;318;gac133bf2ca_30_32"/>
          <p:cNvSpPr/>
          <p:nvPr/>
        </p:nvSpPr>
        <p:spPr>
          <a:xfrm>
            <a:off x="-40562" y="1259525"/>
            <a:ext cx="3633900" cy="15192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S6 deletions to produce different cDNAs.</a:t>
            </a:r>
            <a:endParaRPr sz="1800">
              <a:solidFill>
                <a:schemeClr val="lt1"/>
              </a:solidFill>
              <a:latin typeface="Calibri"/>
              <a:ea typeface="Calibri"/>
              <a:cs typeface="Calibri"/>
              <a:sym typeface="Calibri"/>
            </a:endParaRPr>
          </a:p>
        </p:txBody>
      </p:sp>
      <p:sp>
        <p:nvSpPr>
          <p:cNvPr id="319" name="Google Shape;319;gac133bf2ca_30_32"/>
          <p:cNvSpPr/>
          <p:nvPr/>
        </p:nvSpPr>
        <p:spPr>
          <a:xfrm>
            <a:off x="6080213" y="1137425"/>
            <a:ext cx="3488100" cy="1763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Each cDNA excised at restriction sites using endonucleases </a:t>
            </a:r>
            <a:endParaRPr sz="1800">
              <a:solidFill>
                <a:schemeClr val="lt1"/>
              </a:solidFill>
              <a:latin typeface="Calibri"/>
              <a:ea typeface="Calibri"/>
              <a:cs typeface="Calibri"/>
              <a:sym typeface="Calibri"/>
            </a:endParaRPr>
          </a:p>
        </p:txBody>
      </p:sp>
      <p:sp>
        <p:nvSpPr>
          <p:cNvPr id="320" name="Google Shape;320;gac133bf2ca_30_32"/>
          <p:cNvSpPr/>
          <p:nvPr/>
        </p:nvSpPr>
        <p:spPr>
          <a:xfrm flipH="1">
            <a:off x="-40625" y="2945925"/>
            <a:ext cx="5212200" cy="1946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Each construct also inoculated into medium lacking amino acids leucine, tryptophan and histidine</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gac133bf2ca_30_32"/>
          <p:cNvSpPr/>
          <p:nvPr/>
        </p:nvSpPr>
        <p:spPr>
          <a:xfrm flipH="1">
            <a:off x="4513300" y="2955350"/>
            <a:ext cx="4797900" cy="1946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Each construct co-transformed with gankyrin GAL4 activating clone, being p73Int2, into yeast strain HF7C</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gac133bf2ca_30_32"/>
          <p:cNvSpPr/>
          <p:nvPr/>
        </p:nvSpPr>
        <p:spPr>
          <a:xfrm>
            <a:off x="947100" y="4431950"/>
            <a:ext cx="4224600" cy="2304000"/>
          </a:xfrm>
          <a:prstGeom prst="downArrowCallout">
            <a:avLst>
              <a:gd fmla="val 25000" name="adj1"/>
              <a:gd fmla="val 25000" name="adj2"/>
              <a:gd fmla="val 25000" name="adj3"/>
              <a:gd fmla="val 58160" name="adj4"/>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rgbClr val="FFFFFF"/>
                </a:solidFill>
                <a:latin typeface="Calibri"/>
                <a:ea typeface="Calibri"/>
                <a:cs typeface="Calibri"/>
                <a:sym typeface="Calibri"/>
              </a:rPr>
              <a:t>After 3 days, each of the co-transformed constructs streaked onto medium lacking amino acids leucine, tryptophan and histidine to compare interaction between  constructs and gankyrin </a:t>
            </a:r>
            <a:endParaRPr sz="1800">
              <a:solidFill>
                <a:srgbClr val="FFFFFF"/>
              </a:solidFill>
              <a:latin typeface="Calibri"/>
              <a:ea typeface="Calibri"/>
              <a:cs typeface="Calibri"/>
              <a:sym typeface="Calibri"/>
            </a:endParaRPr>
          </a:p>
        </p:txBody>
      </p:sp>
      <p:sp>
        <p:nvSpPr>
          <p:cNvPr id="323" name="Google Shape;323;gac133bf2ca_30_32"/>
          <p:cNvSpPr/>
          <p:nvPr/>
        </p:nvSpPr>
        <p:spPr>
          <a:xfrm>
            <a:off x="3310455" y="5477950"/>
            <a:ext cx="4970700" cy="15192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Comparison of medium lacking and not lacking the amino acids allows confirmation of growth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487801" y="244475"/>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2/ Deletion of YGR232W</a:t>
            </a:r>
            <a:endParaRPr/>
          </a:p>
        </p:txBody>
      </p:sp>
      <p:sp>
        <p:nvSpPr>
          <p:cNvPr id="330" name="Google Shape;330;p28"/>
          <p:cNvSpPr/>
          <p:nvPr/>
        </p:nvSpPr>
        <p:spPr>
          <a:xfrm>
            <a:off x="4440825" y="2547300"/>
            <a:ext cx="4151400" cy="1763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Amplify this cDNA section using PCR to confirm presence</a:t>
            </a:r>
            <a:endParaRPr sz="1800">
              <a:solidFill>
                <a:schemeClr val="lt1"/>
              </a:solidFill>
              <a:latin typeface="Calibri"/>
              <a:ea typeface="Calibri"/>
              <a:cs typeface="Calibri"/>
              <a:sym typeface="Calibri"/>
            </a:endParaRPr>
          </a:p>
        </p:txBody>
      </p:sp>
      <p:sp>
        <p:nvSpPr>
          <p:cNvPr id="331" name="Google Shape;331;p28"/>
          <p:cNvSpPr/>
          <p:nvPr/>
        </p:nvSpPr>
        <p:spPr>
          <a:xfrm>
            <a:off x="352675" y="2669400"/>
            <a:ext cx="4568400" cy="15192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Excise according to restriction enzymes</a:t>
            </a:r>
            <a:endParaRPr sz="1800">
              <a:solidFill>
                <a:schemeClr val="lt1"/>
              </a:solidFill>
              <a:latin typeface="Calibri"/>
              <a:ea typeface="Calibri"/>
              <a:cs typeface="Calibri"/>
              <a:sym typeface="Calibri"/>
            </a:endParaRPr>
          </a:p>
        </p:txBody>
      </p:sp>
      <p:sp>
        <p:nvSpPr>
          <p:cNvPr id="332" name="Google Shape;332;p28"/>
          <p:cNvSpPr/>
          <p:nvPr/>
        </p:nvSpPr>
        <p:spPr>
          <a:xfrm>
            <a:off x="8106700" y="2547300"/>
            <a:ext cx="3830100" cy="1763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Clone this into plasmid pGANKN5N3</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101926" y="64325"/>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3/ Western Blot</a:t>
            </a:r>
            <a:endParaRPr>
              <a:solidFill>
                <a:srgbClr val="FFFFFF"/>
              </a:solidFill>
            </a:endParaRPr>
          </a:p>
        </p:txBody>
      </p:sp>
      <p:sp>
        <p:nvSpPr>
          <p:cNvPr id="339" name="Google Shape;339;p29"/>
          <p:cNvSpPr/>
          <p:nvPr/>
        </p:nvSpPr>
        <p:spPr>
          <a:xfrm>
            <a:off x="7688600" y="3773325"/>
            <a:ext cx="4353300" cy="2071800"/>
          </a:xfrm>
          <a:prstGeom prst="leftArrowCallout">
            <a:avLst>
              <a:gd fmla="val 25000" name="adj1"/>
              <a:gd fmla="val 25000" name="adj2"/>
              <a:gd fmla="val 25000" name="adj3"/>
              <a:gd fmla="val 64977" name="adj4"/>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700">
                <a:solidFill>
                  <a:srgbClr val="FFFFFF"/>
                </a:solidFill>
                <a:latin typeface="Calibri"/>
                <a:ea typeface="Calibri"/>
                <a:cs typeface="Calibri"/>
                <a:sym typeface="Calibri"/>
              </a:rPr>
              <a:t>Precipitated immune complexes washed with lysis buffer and excess buffer removed via centrifugation</a:t>
            </a:r>
            <a:endParaRPr sz="1700">
              <a:solidFill>
                <a:srgbClr val="FFFFFF"/>
              </a:solidFill>
              <a:latin typeface="Calibri"/>
              <a:ea typeface="Calibri"/>
              <a:cs typeface="Calibri"/>
              <a:sym typeface="Calibri"/>
            </a:endParaRPr>
          </a:p>
        </p:txBody>
      </p:sp>
      <p:sp>
        <p:nvSpPr>
          <p:cNvPr id="340" name="Google Shape;340;p29"/>
          <p:cNvSpPr/>
          <p:nvPr/>
        </p:nvSpPr>
        <p:spPr>
          <a:xfrm>
            <a:off x="9001400" y="1701525"/>
            <a:ext cx="3040500" cy="2071800"/>
          </a:xfrm>
          <a:prstGeom prst="downArrowCallout">
            <a:avLst>
              <a:gd fmla="val 25000" name="adj1"/>
              <a:gd fmla="val 25000" name="adj2"/>
              <a:gd fmla="val 25000" name="adj3"/>
              <a:gd fmla="val 64977" name="adj4"/>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rgbClr val="FFFFFF"/>
                </a:solidFill>
                <a:latin typeface="Calibri"/>
                <a:ea typeface="Calibri"/>
                <a:cs typeface="Calibri"/>
                <a:sym typeface="Calibri"/>
              </a:rPr>
              <a:t>Lysate incubated with Anti-CDC28 antibody and mechanically agitated at 4C</a:t>
            </a:r>
            <a:endParaRPr sz="1800">
              <a:solidFill>
                <a:srgbClr val="FFFFFF"/>
              </a:solidFill>
              <a:latin typeface="Calibri"/>
              <a:ea typeface="Calibri"/>
              <a:cs typeface="Calibri"/>
              <a:sym typeface="Calibri"/>
            </a:endParaRPr>
          </a:p>
        </p:txBody>
      </p:sp>
      <p:sp>
        <p:nvSpPr>
          <p:cNvPr id="341" name="Google Shape;341;p29"/>
          <p:cNvSpPr/>
          <p:nvPr/>
        </p:nvSpPr>
        <p:spPr>
          <a:xfrm>
            <a:off x="4789100" y="1617225"/>
            <a:ext cx="4547100" cy="17544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Add lysis buffer then remove insoluble components by centrifugation</a:t>
            </a:r>
            <a:endParaRPr sz="1800">
              <a:solidFill>
                <a:schemeClr val="lt1"/>
              </a:solidFill>
              <a:latin typeface="Calibri"/>
              <a:ea typeface="Calibri"/>
              <a:cs typeface="Calibri"/>
              <a:sym typeface="Calibri"/>
            </a:endParaRPr>
          </a:p>
        </p:txBody>
      </p:sp>
      <p:sp>
        <p:nvSpPr>
          <p:cNvPr id="342" name="Google Shape;342;p29"/>
          <p:cNvSpPr/>
          <p:nvPr/>
        </p:nvSpPr>
        <p:spPr>
          <a:xfrm>
            <a:off x="76200" y="1224525"/>
            <a:ext cx="5184900" cy="25488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Construct from (2) transformed with gankyrin-expressing GAL4-activating clone, </a:t>
            </a:r>
            <a:r>
              <a:rPr b="1" lang="en-US" sz="1800">
                <a:solidFill>
                  <a:schemeClr val="lt1"/>
                </a:solidFill>
                <a:latin typeface="Calibri"/>
                <a:ea typeface="Calibri"/>
                <a:cs typeface="Calibri"/>
                <a:sym typeface="Calibri"/>
              </a:rPr>
              <a:t>p73Int2</a:t>
            </a:r>
            <a:r>
              <a:rPr lang="en-US" sz="1800">
                <a:solidFill>
                  <a:schemeClr val="lt1"/>
                </a:solidFill>
                <a:latin typeface="Calibri"/>
                <a:ea typeface="Calibri"/>
                <a:cs typeface="Calibri"/>
                <a:sym typeface="Calibri"/>
              </a:rPr>
              <a:t>, into yeast strain HF7c. </a:t>
            </a:r>
            <a:endParaRPr sz="1800">
              <a:solidFill>
                <a:schemeClr val="lt1"/>
              </a:solidFill>
              <a:latin typeface="Calibri"/>
              <a:ea typeface="Calibri"/>
              <a:cs typeface="Calibri"/>
              <a:sym typeface="Calibri"/>
            </a:endParaRPr>
          </a:p>
        </p:txBody>
      </p:sp>
      <p:sp>
        <p:nvSpPr>
          <p:cNvPr id="343" name="Google Shape;343;p29"/>
          <p:cNvSpPr/>
          <p:nvPr/>
        </p:nvSpPr>
        <p:spPr>
          <a:xfrm flipH="1">
            <a:off x="4259525" y="3894975"/>
            <a:ext cx="3872700" cy="18285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Immune complexes have SDS loading buffer added</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29"/>
          <p:cNvSpPr/>
          <p:nvPr/>
        </p:nvSpPr>
        <p:spPr>
          <a:xfrm flipH="1">
            <a:off x="826475" y="3894975"/>
            <a:ext cx="3872700" cy="1828500"/>
          </a:xfrm>
          <a:prstGeom prst="notchedRightArrow">
            <a:avLst>
              <a:gd fmla="val 50000" name="adj1"/>
              <a:gd fmla="val 50000" name="adj2"/>
            </a:avLst>
          </a:prstGeom>
          <a:gradFill>
            <a:gsLst>
              <a:gs pos="0">
                <a:srgbClr val="4E29AA"/>
              </a:gs>
              <a:gs pos="100000">
                <a:srgbClr val="1E123D"/>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Allows visualisation of gankyrin and determines the interaction with CDC28</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ga22edc113a_13_72"/>
          <p:cNvSpPr/>
          <p:nvPr/>
        </p:nvSpPr>
        <p:spPr>
          <a:xfrm>
            <a:off x="0" y="0"/>
            <a:ext cx="5468400" cy="6858000"/>
          </a:xfrm>
          <a:prstGeom prst="rect">
            <a:avLst/>
          </a:prstGeom>
          <a:solidFill>
            <a:srgbClr val="5BA6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ga22edc113a_13_72"/>
          <p:cNvSpPr txBox="1"/>
          <p:nvPr>
            <p:ph type="title"/>
          </p:nvPr>
        </p:nvSpPr>
        <p:spPr>
          <a:xfrm>
            <a:off x="621629" y="640080"/>
            <a:ext cx="4225200" cy="5578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solidFill>
                  <a:srgbClr val="FFFFFF"/>
                </a:solidFill>
              </a:rPr>
              <a:t>Method 2: YKR089C </a:t>
            </a:r>
            <a:endParaRPr>
              <a:solidFill>
                <a:srgbClr val="FFFFFF"/>
              </a:solidFill>
            </a:endParaRPr>
          </a:p>
        </p:txBody>
      </p:sp>
      <p:pic>
        <p:nvPicPr>
          <p:cNvPr descr="Diagram  Description automatically generated" id="352" name="Google Shape;352;ga22edc113a_13_72"/>
          <p:cNvPicPr preferRelativeResize="0"/>
          <p:nvPr/>
        </p:nvPicPr>
        <p:blipFill rotWithShape="1">
          <a:blip r:embed="rId3">
            <a:alphaModFix/>
          </a:blip>
          <a:srcRect b="0" l="0" r="3362" t="0"/>
          <a:stretch/>
        </p:blipFill>
        <p:spPr>
          <a:xfrm>
            <a:off x="6090177" y="403013"/>
            <a:ext cx="5459470" cy="55788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ac133bf2ca_27_6"/>
          <p:cNvSpPr txBox="1"/>
          <p:nvPr/>
        </p:nvSpPr>
        <p:spPr>
          <a:xfrm>
            <a:off x="1477750" y="747313"/>
            <a:ext cx="9818100" cy="114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9" name="Google Shape;359;gac133bf2ca_27_6"/>
          <p:cNvSpPr txBox="1"/>
          <p:nvPr>
            <p:ph idx="4294967295" type="title"/>
          </p:nvPr>
        </p:nvSpPr>
        <p:spPr>
          <a:xfrm>
            <a:off x="471000" y="-38012"/>
            <a:ext cx="11250000" cy="1138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500" u="none" cap="none" strike="noStrike">
                <a:solidFill>
                  <a:srgbClr val="000000"/>
                </a:solidFill>
                <a:latin typeface="Arial"/>
                <a:ea typeface="Arial"/>
                <a:cs typeface="Arial"/>
                <a:sym typeface="Arial"/>
              </a:rPr>
              <a:t>Introduction to Method </a:t>
            </a:r>
            <a:r>
              <a:rPr lang="en-US" sz="4500">
                <a:solidFill>
                  <a:srgbClr val="000000"/>
                </a:solidFill>
                <a:latin typeface="Arial"/>
                <a:ea typeface="Arial"/>
                <a:cs typeface="Arial"/>
                <a:sym typeface="Arial"/>
              </a:rPr>
              <a:t>2</a:t>
            </a:r>
            <a:endParaRPr b="0" i="0" sz="4500" u="none" cap="none" strike="noStrike">
              <a:solidFill>
                <a:srgbClr val="000000"/>
              </a:solidFill>
              <a:latin typeface="Arial"/>
              <a:ea typeface="Arial"/>
              <a:cs typeface="Arial"/>
              <a:sym typeface="Arial"/>
            </a:endParaRPr>
          </a:p>
        </p:txBody>
      </p:sp>
      <p:sp>
        <p:nvSpPr>
          <p:cNvPr id="360" name="Google Shape;360;gac133bf2ca_27_6"/>
          <p:cNvSpPr/>
          <p:nvPr/>
        </p:nvSpPr>
        <p:spPr>
          <a:xfrm>
            <a:off x="3034600" y="881625"/>
            <a:ext cx="6398700" cy="1552500"/>
          </a:xfrm>
          <a:prstGeom prst="rect">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AIM</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rgbClr val="000000"/>
              </a:buClr>
              <a:buSzPts val="1800"/>
              <a:buFont typeface="Arial"/>
              <a:buNone/>
            </a:pPr>
            <a:r>
              <a:rPr lang="en-US" sz="2100">
                <a:solidFill>
                  <a:srgbClr val="FFFFFF"/>
                </a:solidFill>
                <a:latin typeface="Calibri"/>
                <a:ea typeface="Calibri"/>
                <a:cs typeface="Calibri"/>
                <a:sym typeface="Calibri"/>
              </a:rPr>
              <a:t>To see the effect of caloric restriction on yeast growth, analysed through metabolomics</a:t>
            </a:r>
            <a:endParaRPr b="0" i="0" sz="2100" u="none" cap="none" strike="noStrike">
              <a:solidFill>
                <a:srgbClr val="FFFFFF"/>
              </a:solidFill>
              <a:latin typeface="Calibri"/>
              <a:ea typeface="Calibri"/>
              <a:cs typeface="Calibri"/>
              <a:sym typeface="Calibri"/>
            </a:endParaRPr>
          </a:p>
        </p:txBody>
      </p:sp>
      <p:sp>
        <p:nvSpPr>
          <p:cNvPr id="361" name="Google Shape;361;gac133bf2ca_27_6"/>
          <p:cNvSpPr/>
          <p:nvPr/>
        </p:nvSpPr>
        <p:spPr>
          <a:xfrm>
            <a:off x="3034600" y="2434124"/>
            <a:ext cx="6398700" cy="2393100"/>
          </a:xfrm>
          <a:prstGeom prst="rect">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BACKGROUND</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chemeClr val="dk1"/>
              </a:buClr>
              <a:buSzPts val="1100"/>
              <a:buFont typeface="Arial"/>
              <a:buNone/>
            </a:pPr>
            <a:r>
              <a:rPr lang="en-US" sz="2100">
                <a:solidFill>
                  <a:srgbClr val="FFFFFF"/>
                </a:solidFill>
                <a:latin typeface="Calibri"/>
                <a:ea typeface="Calibri"/>
                <a:cs typeface="Calibri"/>
                <a:sym typeface="Calibri"/>
              </a:rPr>
              <a:t>Media deficient yeast leads to changes in growth patterns, allowing us to facilitate or suppress yeast growth. YKR089C is interchangeable with TGL4, both expressed within the yeast strain S288c. </a:t>
            </a:r>
            <a:endParaRPr sz="2100">
              <a:solidFill>
                <a:srgbClr val="FFFFFF"/>
              </a:solidFill>
              <a:latin typeface="Calibri"/>
              <a:ea typeface="Calibri"/>
              <a:cs typeface="Calibri"/>
              <a:sym typeface="Calibri"/>
            </a:endParaRPr>
          </a:p>
        </p:txBody>
      </p:sp>
      <p:sp>
        <p:nvSpPr>
          <p:cNvPr id="362" name="Google Shape;362;gac133bf2ca_27_6"/>
          <p:cNvSpPr/>
          <p:nvPr/>
        </p:nvSpPr>
        <p:spPr>
          <a:xfrm>
            <a:off x="3034600" y="4827225"/>
            <a:ext cx="6398700" cy="1916400"/>
          </a:xfrm>
          <a:prstGeom prst="rect">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METHOD OVERVIEW</a:t>
            </a:r>
            <a:endParaRPr b="1" sz="3000" u="sng">
              <a:solidFill>
                <a:schemeClr val="lt1"/>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Starvation of yeast by suppressing different nutrients </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Analysis through NMR or Mass Spectrometry </a:t>
            </a:r>
            <a:r>
              <a:rPr lang="en-US" sz="2100">
                <a:solidFill>
                  <a:srgbClr val="FFFFFF"/>
                </a:solidFill>
                <a:latin typeface="Calibri"/>
                <a:ea typeface="Calibri"/>
                <a:cs typeface="Calibri"/>
                <a:sym typeface="Calibri"/>
              </a:rPr>
              <a:t> </a:t>
            </a:r>
            <a:endParaRPr sz="210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nvSpPr>
        <p:spPr>
          <a:xfrm>
            <a:off x="1477750" y="632925"/>
            <a:ext cx="9818100" cy="114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 name="Google Shape;111;p3"/>
          <p:cNvPicPr preferRelativeResize="0"/>
          <p:nvPr/>
        </p:nvPicPr>
        <p:blipFill>
          <a:blip r:embed="rId3">
            <a:alphaModFix/>
          </a:blip>
          <a:stretch>
            <a:fillRect/>
          </a:stretch>
        </p:blipFill>
        <p:spPr>
          <a:xfrm>
            <a:off x="76200" y="404425"/>
            <a:ext cx="12039603" cy="6049160"/>
          </a:xfrm>
          <a:prstGeom prst="rect">
            <a:avLst/>
          </a:prstGeom>
          <a:noFill/>
          <a:ln>
            <a:noFill/>
          </a:ln>
        </p:spPr>
      </p:pic>
      <p:sp>
        <p:nvSpPr>
          <p:cNvPr id="112" name="Google Shape;112;p3"/>
          <p:cNvSpPr txBox="1"/>
          <p:nvPr/>
        </p:nvSpPr>
        <p:spPr>
          <a:xfrm>
            <a:off x="8020900" y="5193300"/>
            <a:ext cx="3527400" cy="14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1:</a:t>
            </a:r>
            <a:r>
              <a:rPr lang="en-US">
                <a:latin typeface="Calibri"/>
                <a:ea typeface="Calibri"/>
                <a:cs typeface="Calibri"/>
                <a:sym typeface="Calibri"/>
              </a:rPr>
              <a:t> </a:t>
            </a:r>
            <a:r>
              <a:rPr i="1" lang="en-US">
                <a:latin typeface="Calibri"/>
                <a:ea typeface="Calibri"/>
                <a:cs typeface="Calibri"/>
                <a:sym typeface="Calibri"/>
              </a:rPr>
              <a:t>Schematic summary of cancer and our project purpose. </a:t>
            </a:r>
            <a:r>
              <a:rPr lang="en-US">
                <a:latin typeface="Calibri"/>
                <a:ea typeface="Calibri"/>
                <a:cs typeface="Calibri"/>
                <a:sym typeface="Calibri"/>
              </a:rPr>
              <a:t>This figure highlights the importance of cancer research as it has clear and detrimental effects on those who suffer from it. From this understanding of cancer we developed our project purpose and aims</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2"/>
          <p:cNvSpPr txBox="1"/>
          <p:nvPr>
            <p:ph type="title"/>
          </p:nvPr>
        </p:nvSpPr>
        <p:spPr>
          <a:xfrm>
            <a:off x="54864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Controls </a:t>
            </a:r>
            <a:endParaRPr/>
          </a:p>
        </p:txBody>
      </p:sp>
      <p:sp>
        <p:nvSpPr>
          <p:cNvPr id="369" name="Google Shape;369;p32"/>
          <p:cNvSpPr/>
          <p:nvPr/>
        </p:nvSpPr>
        <p:spPr>
          <a:xfrm>
            <a:off x="953600" y="1069800"/>
            <a:ext cx="5159100" cy="4222800"/>
          </a:xfrm>
          <a:prstGeom prst="rect">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2500" u="sng" cap="none" strike="noStrike">
                <a:solidFill>
                  <a:schemeClr val="lt1"/>
                </a:solidFill>
                <a:latin typeface="Calibri"/>
                <a:ea typeface="Calibri"/>
                <a:cs typeface="Calibri"/>
                <a:sym typeface="Calibri"/>
              </a:rPr>
              <a:t>Materials:</a:t>
            </a:r>
            <a:endParaRPr b="1" i="0" sz="2500" u="sng" cap="none" strike="noStrike">
              <a:solidFill>
                <a:srgbClr val="000000"/>
              </a:solidFill>
              <a:latin typeface="Arial"/>
              <a:ea typeface="Arial"/>
              <a:cs typeface="Arial"/>
              <a:sym typeface="Arial"/>
            </a:endParaRPr>
          </a:p>
          <a:p>
            <a:pPr indent="-387350" lvl="0" marL="457200" marR="0" rtl="0" algn="l">
              <a:lnSpc>
                <a:spcPct val="124090"/>
              </a:lnSpc>
              <a:spcBef>
                <a:spcPts val="0"/>
              </a:spcBef>
              <a:spcAft>
                <a:spcPts val="0"/>
              </a:spcAft>
              <a:buClr>
                <a:srgbClr val="FFFFFF"/>
              </a:buClr>
              <a:buSzPts val="2500"/>
              <a:buAutoNum type="arabicPeriod"/>
            </a:pPr>
            <a:r>
              <a:rPr lang="en-US" sz="2500">
                <a:solidFill>
                  <a:srgbClr val="FFFFFF"/>
                </a:solidFill>
                <a:latin typeface="Calibri"/>
                <a:ea typeface="Calibri"/>
                <a:cs typeface="Calibri"/>
                <a:sym typeface="Calibri"/>
              </a:rPr>
              <a:t>Yeast strain </a:t>
            </a:r>
            <a:r>
              <a:rPr lang="en-US" sz="2500">
                <a:solidFill>
                  <a:srgbClr val="FFFFFF"/>
                </a:solidFill>
                <a:latin typeface="Calibri"/>
                <a:ea typeface="Calibri"/>
                <a:cs typeface="Calibri"/>
                <a:sym typeface="Calibri"/>
              </a:rPr>
              <a:t>BY4742</a:t>
            </a:r>
            <a:r>
              <a:rPr lang="en-US" sz="2500">
                <a:solidFill>
                  <a:srgbClr val="FFFFFF"/>
                </a:solidFill>
                <a:latin typeface="Calibri"/>
                <a:ea typeface="Calibri"/>
                <a:cs typeface="Calibri"/>
                <a:sym typeface="Calibri"/>
              </a:rPr>
              <a:t> </a:t>
            </a:r>
            <a:endParaRPr sz="2500">
              <a:solidFill>
                <a:srgbClr val="FFFFFF"/>
              </a:solidFill>
              <a:latin typeface="Calibri"/>
              <a:ea typeface="Calibri"/>
              <a:cs typeface="Calibri"/>
              <a:sym typeface="Calibri"/>
            </a:endParaRPr>
          </a:p>
          <a:p>
            <a:pPr indent="-387350" lvl="0" marL="457200" marR="0" rtl="0" algn="l">
              <a:lnSpc>
                <a:spcPct val="124090"/>
              </a:lnSpc>
              <a:spcBef>
                <a:spcPts val="0"/>
              </a:spcBef>
              <a:spcAft>
                <a:spcPts val="0"/>
              </a:spcAft>
              <a:buClr>
                <a:srgbClr val="FFFFFF"/>
              </a:buClr>
              <a:buSzPts val="2500"/>
              <a:buAutoNum type="arabicPeriod"/>
            </a:pPr>
            <a:r>
              <a:rPr lang="en-US" sz="2500">
                <a:solidFill>
                  <a:srgbClr val="FFFFFF"/>
                </a:solidFill>
                <a:latin typeface="Calibri"/>
                <a:ea typeface="Calibri"/>
                <a:cs typeface="Calibri"/>
                <a:sym typeface="Calibri"/>
              </a:rPr>
              <a:t>Plates with media deficient in L-histidine, L-leucine, L-methionine and L-uracil. </a:t>
            </a:r>
            <a:endParaRPr sz="2500">
              <a:solidFill>
                <a:srgbClr val="FFFFFF"/>
              </a:solidFill>
              <a:latin typeface="Calibri"/>
              <a:ea typeface="Calibri"/>
              <a:cs typeface="Calibri"/>
              <a:sym typeface="Calibri"/>
            </a:endParaRPr>
          </a:p>
          <a:p>
            <a:pPr indent="0" lvl="0" marL="457200" marR="0" rtl="0" algn="l">
              <a:lnSpc>
                <a:spcPct val="12409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70" name="Google Shape;370;p32"/>
          <p:cNvSpPr/>
          <p:nvPr/>
        </p:nvSpPr>
        <p:spPr>
          <a:xfrm>
            <a:off x="6404800" y="1069800"/>
            <a:ext cx="5317800" cy="4222800"/>
          </a:xfrm>
          <a:prstGeom prst="rect">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2500" u="sng" cap="none" strike="noStrike">
                <a:solidFill>
                  <a:schemeClr val="lt1"/>
                </a:solidFill>
                <a:latin typeface="Calibri"/>
                <a:ea typeface="Calibri"/>
                <a:cs typeface="Calibri"/>
                <a:sym typeface="Calibri"/>
              </a:rPr>
              <a:t>Negative Controls: </a:t>
            </a:r>
            <a:endParaRPr b="1" i="0" sz="2500" u="sng"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US" sz="2500">
                <a:solidFill>
                  <a:srgbClr val="FFFFFF"/>
                </a:solidFill>
                <a:latin typeface="Calibri"/>
                <a:ea typeface="Calibri"/>
                <a:cs typeface="Calibri"/>
                <a:sym typeface="Calibri"/>
              </a:rPr>
              <a:t>NMR measurement taken at time = 0 </a:t>
            </a:r>
            <a:endParaRPr i="0" sz="2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t/>
            </a:r>
            <a:endParaRPr i="0" sz="2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2500" u="sng" cap="none" strike="noStrike">
                <a:solidFill>
                  <a:srgbClr val="FFFFFF"/>
                </a:solidFill>
                <a:latin typeface="Calibri"/>
                <a:ea typeface="Calibri"/>
                <a:cs typeface="Calibri"/>
                <a:sym typeface="Calibri"/>
              </a:rPr>
              <a:t>Total Replicates </a:t>
            </a:r>
            <a:endParaRPr b="1" i="0" sz="2500" u="sng" cap="none" strike="noStrike">
              <a:solidFill>
                <a:srgbClr val="FFFFFF"/>
              </a:solidFill>
              <a:latin typeface="Calibri"/>
              <a:ea typeface="Calibri"/>
              <a:cs typeface="Calibri"/>
              <a:sym typeface="Calibri"/>
            </a:endParaRPr>
          </a:p>
          <a:p>
            <a:pPr indent="0" lvl="0" marL="101600" marR="101600" rtl="0" algn="l">
              <a:lnSpc>
                <a:spcPct val="160000"/>
              </a:lnSpc>
              <a:spcBef>
                <a:spcPts val="800"/>
              </a:spcBef>
              <a:spcAft>
                <a:spcPts val="800"/>
              </a:spcAft>
              <a:buClr>
                <a:srgbClr val="000000"/>
              </a:buClr>
              <a:buSzPts val="1800"/>
              <a:buFont typeface="Arial"/>
              <a:buNone/>
            </a:pPr>
            <a:r>
              <a:rPr i="0" lang="en-US" sz="2500" u="none" cap="none" strike="noStrike">
                <a:solidFill>
                  <a:srgbClr val="FFFFFF"/>
                </a:solidFill>
                <a:latin typeface="Calibri"/>
                <a:ea typeface="Calibri"/>
                <a:cs typeface="Calibri"/>
                <a:sym typeface="Calibri"/>
              </a:rPr>
              <a:t>There will be 3 replicates of each</a:t>
            </a:r>
            <a:endParaRPr i="0" sz="2500" u="none" cap="none" strike="noStrike">
              <a:solidFill>
                <a:srgbClr val="FFFFFF"/>
              </a:solidFill>
              <a:latin typeface="Calibri"/>
              <a:ea typeface="Calibri"/>
              <a:cs typeface="Calibri"/>
              <a:sym typeface="Calibri"/>
            </a:endParaRPr>
          </a:p>
        </p:txBody>
      </p:sp>
      <p:sp>
        <p:nvSpPr>
          <p:cNvPr id="371" name="Google Shape;371;p32"/>
          <p:cNvSpPr/>
          <p:nvPr/>
        </p:nvSpPr>
        <p:spPr>
          <a:xfrm>
            <a:off x="76200" y="5365050"/>
            <a:ext cx="12115800" cy="1221900"/>
          </a:xfrm>
          <a:prstGeom prst="homePlate">
            <a:avLst>
              <a:gd fmla="val 50000" name="adj"/>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50"/>
              <a:buFont typeface="Arial"/>
              <a:buNone/>
            </a:pPr>
            <a:r>
              <a:rPr b="0" i="0" lang="en-US" sz="1550" u="none" cap="none" strike="noStrike">
                <a:solidFill>
                  <a:schemeClr val="lt1"/>
                </a:solidFill>
                <a:latin typeface="Calibri"/>
                <a:ea typeface="Calibri"/>
                <a:cs typeface="Calibri"/>
                <a:sym typeface="Calibri"/>
              </a:rPr>
              <a:t>Creation of yeast in media with strain </a:t>
            </a:r>
            <a:r>
              <a:rPr lang="en-US" sz="1550">
                <a:solidFill>
                  <a:schemeClr val="lt1"/>
                </a:solidFill>
                <a:latin typeface="Calibri"/>
                <a:ea typeface="Calibri"/>
                <a:cs typeface="Calibri"/>
                <a:sym typeface="Calibri"/>
              </a:rPr>
              <a:t>BY4742</a:t>
            </a:r>
            <a:r>
              <a:rPr b="0" i="0" lang="en-US" sz="1550" u="none" cap="none" strike="noStrike">
                <a:solidFill>
                  <a:schemeClr val="lt1"/>
                </a:solidFill>
                <a:latin typeface="Calibri"/>
                <a:ea typeface="Calibri"/>
                <a:cs typeface="Calibri"/>
                <a:sym typeface="Calibri"/>
              </a:rPr>
              <a:t>, a deletion strain derived from S288c, </a:t>
            </a:r>
            <a:r>
              <a:rPr lang="en-US" sz="1550">
                <a:solidFill>
                  <a:schemeClr val="lt1"/>
                </a:solidFill>
                <a:latin typeface="Calibri"/>
                <a:ea typeface="Calibri"/>
                <a:cs typeface="Calibri"/>
                <a:sym typeface="Calibri"/>
              </a:rPr>
              <a:t>which expresses the gene</a:t>
            </a:r>
            <a:r>
              <a:rPr b="0" i="0" lang="en-US" sz="1550" u="none" cap="none" strike="noStrike">
                <a:solidFill>
                  <a:schemeClr val="lt1"/>
                </a:solidFill>
                <a:latin typeface="Calibri"/>
                <a:ea typeface="Calibri"/>
                <a:cs typeface="Calibri"/>
                <a:sym typeface="Calibri"/>
              </a:rPr>
              <a:t> </a:t>
            </a:r>
            <a:r>
              <a:rPr b="1" i="1" lang="en-US" sz="1550" u="none" cap="none" strike="noStrike">
                <a:solidFill>
                  <a:schemeClr val="lt1"/>
                </a:solidFill>
                <a:latin typeface="Calibri"/>
                <a:ea typeface="Calibri"/>
                <a:cs typeface="Calibri"/>
                <a:sym typeface="Calibri"/>
              </a:rPr>
              <a:t>TGL4, interchangeable with</a:t>
            </a:r>
            <a:r>
              <a:rPr b="1" i="1" lang="en-US" sz="1550" u="none" cap="none" strike="noStrike">
                <a:solidFill>
                  <a:schemeClr val="lt1"/>
                </a:solidFill>
                <a:latin typeface="Calibri"/>
                <a:ea typeface="Calibri"/>
                <a:cs typeface="Calibri"/>
                <a:sym typeface="Calibri"/>
              </a:rPr>
              <a:t> YKR089C</a:t>
            </a:r>
            <a:r>
              <a:rPr lang="en-US" sz="1550">
                <a:solidFill>
                  <a:schemeClr val="lt1"/>
                </a:solidFill>
                <a:latin typeface="Calibri"/>
                <a:ea typeface="Calibri"/>
                <a:cs typeface="Calibri"/>
                <a:sym typeface="Calibri"/>
              </a:rPr>
              <a:t>. BY4742 </a:t>
            </a:r>
            <a:r>
              <a:rPr b="0" i="0" lang="en-US" sz="1550" u="none" cap="none" strike="noStrike">
                <a:solidFill>
                  <a:schemeClr val="lt1"/>
                </a:solidFill>
                <a:latin typeface="Calibri"/>
                <a:ea typeface="Calibri"/>
                <a:cs typeface="Calibri"/>
                <a:sym typeface="Calibri"/>
              </a:rPr>
              <a:t>lacks  particular growth factors: HIS3, LEU2, MET15 and URA3; all placed in medium deficient in L-Histidine, L-Leucine, L-Methionine and L-Uracil respectivel</a:t>
            </a:r>
            <a:r>
              <a:rPr lang="en-US" sz="1550">
                <a:solidFill>
                  <a:schemeClr val="lt1"/>
                </a:solidFill>
                <a:latin typeface="Calibri"/>
                <a:ea typeface="Calibri"/>
                <a:cs typeface="Calibri"/>
                <a:sym typeface="Calibri"/>
              </a:rPr>
              <a:t>y to allow observation of growth patterns.</a:t>
            </a:r>
            <a:r>
              <a:rPr b="0" i="0" lang="en-US" sz="1550" u="none" cap="none" strike="noStrike">
                <a:solidFill>
                  <a:schemeClr val="lt1"/>
                </a:solidFill>
                <a:latin typeface="Calibri"/>
                <a:ea typeface="Calibri"/>
                <a:cs typeface="Calibri"/>
                <a:sym typeface="Calibri"/>
              </a:rPr>
              <a:t>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a22edc113a_12_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100"/>
              <a:buNone/>
            </a:pPr>
            <a:r>
              <a:rPr lang="en-US"/>
              <a:t>Starvation of yeast strain S288c</a:t>
            </a:r>
            <a:endParaRPr/>
          </a:p>
        </p:txBody>
      </p:sp>
      <p:sp>
        <p:nvSpPr>
          <p:cNvPr id="378" name="Google Shape;378;ga22edc113a_12_53"/>
          <p:cNvSpPr/>
          <p:nvPr/>
        </p:nvSpPr>
        <p:spPr>
          <a:xfrm>
            <a:off x="8592825" y="4230075"/>
            <a:ext cx="3524100" cy="2071800"/>
          </a:xfrm>
          <a:prstGeom prst="leftArrowCallout">
            <a:avLst>
              <a:gd fmla="val 25000" name="adj1"/>
              <a:gd fmla="val 25000" name="adj2"/>
              <a:gd fmla="val 25000" name="adj3"/>
              <a:gd fmla="val 64977" name="adj4"/>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600">
                <a:solidFill>
                  <a:srgbClr val="FFFFFF"/>
                </a:solidFill>
              </a:rPr>
              <a:t>Graphically present OD600 / OD600 (start) to understand changes in growth rate</a:t>
            </a:r>
            <a:endParaRPr sz="1600">
              <a:solidFill>
                <a:srgbClr val="FFFFFF"/>
              </a:solidFill>
            </a:endParaRPr>
          </a:p>
        </p:txBody>
      </p:sp>
      <p:sp>
        <p:nvSpPr>
          <p:cNvPr id="379" name="Google Shape;379;ga22edc113a_12_53"/>
          <p:cNvSpPr/>
          <p:nvPr/>
        </p:nvSpPr>
        <p:spPr>
          <a:xfrm flipH="1">
            <a:off x="4253100" y="4230075"/>
            <a:ext cx="4876200" cy="2071800"/>
          </a:xfrm>
          <a:prstGeom prst="notchedRightArrow">
            <a:avLst>
              <a:gd fmla="val 50000" name="adj1"/>
              <a:gd fmla="val 50000" name="adj2"/>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Draw conclusions about how growth is affected by inhibition particular growth factors, i.e. particular amino acids</a:t>
            </a:r>
            <a:endParaRPr b="0" i="0" sz="1800" u="none" cap="none" strike="noStrike">
              <a:solidFill>
                <a:schemeClr val="lt1"/>
              </a:solidFill>
              <a:latin typeface="Calibri"/>
              <a:ea typeface="Calibri"/>
              <a:cs typeface="Calibri"/>
              <a:sym typeface="Calibri"/>
            </a:endParaRPr>
          </a:p>
        </p:txBody>
      </p:sp>
      <p:sp>
        <p:nvSpPr>
          <p:cNvPr id="380" name="Google Shape;380;ga22edc113a_12_53"/>
          <p:cNvSpPr/>
          <p:nvPr/>
        </p:nvSpPr>
        <p:spPr>
          <a:xfrm>
            <a:off x="9148100" y="2230150"/>
            <a:ext cx="3040500" cy="2071800"/>
          </a:xfrm>
          <a:prstGeom prst="downArrowCallout">
            <a:avLst>
              <a:gd fmla="val 25000" name="adj1"/>
              <a:gd fmla="val 25000" name="adj2"/>
              <a:gd fmla="val 25000" name="adj3"/>
              <a:gd fmla="val 64977" name="adj4"/>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rgbClr val="FFFFFF"/>
                </a:solidFill>
                <a:latin typeface="Calibri"/>
                <a:ea typeface="Calibri"/>
                <a:cs typeface="Calibri"/>
                <a:sym typeface="Calibri"/>
              </a:rPr>
              <a:t>Analyze metabolites via NMR at different spaced time points : 0, 6, 12, 18, 24 hours  </a:t>
            </a:r>
            <a:endParaRPr sz="1800">
              <a:solidFill>
                <a:srgbClr val="FFFFFF"/>
              </a:solidFill>
              <a:latin typeface="Calibri"/>
              <a:ea typeface="Calibri"/>
              <a:cs typeface="Calibri"/>
              <a:sym typeface="Calibri"/>
            </a:endParaRPr>
          </a:p>
        </p:txBody>
      </p:sp>
      <p:sp>
        <p:nvSpPr>
          <p:cNvPr id="381" name="Google Shape;381;ga22edc113a_12_53"/>
          <p:cNvSpPr/>
          <p:nvPr/>
        </p:nvSpPr>
        <p:spPr>
          <a:xfrm>
            <a:off x="5043425" y="1825375"/>
            <a:ext cx="4158900" cy="2071800"/>
          </a:xfrm>
          <a:prstGeom prst="notchedRightArrow">
            <a:avLst>
              <a:gd fmla="val 50000" name="adj1"/>
              <a:gd fmla="val 50000" name="adj2"/>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Inoculate media and measure OD600 (t=0h) </a:t>
            </a:r>
            <a:endParaRPr sz="1800">
              <a:solidFill>
                <a:schemeClr val="lt1"/>
              </a:solidFill>
              <a:latin typeface="Calibri"/>
              <a:ea typeface="Calibri"/>
              <a:cs typeface="Calibri"/>
              <a:sym typeface="Calibri"/>
            </a:endParaRPr>
          </a:p>
        </p:txBody>
      </p:sp>
      <p:sp>
        <p:nvSpPr>
          <p:cNvPr id="382" name="Google Shape;382;ga22edc113a_12_53"/>
          <p:cNvSpPr/>
          <p:nvPr/>
        </p:nvSpPr>
        <p:spPr>
          <a:xfrm>
            <a:off x="706825" y="1825375"/>
            <a:ext cx="4876200" cy="2071800"/>
          </a:xfrm>
          <a:prstGeom prst="notchedRightArrow">
            <a:avLst>
              <a:gd fmla="val 50000" name="adj1"/>
              <a:gd fmla="val 50000" name="adj2"/>
            </a:avLst>
          </a:prstGeom>
          <a:gradFill>
            <a:gsLst>
              <a:gs pos="0">
                <a:srgbClr val="F48208"/>
              </a:gs>
              <a:gs pos="100000">
                <a:srgbClr val="703E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Streak BY4742 onto separate plates with media deficient in L-histidine, L-leucine, L-methionine and L-uracil.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34"/>
          <p:cNvSpPr/>
          <p:nvPr/>
        </p:nvSpPr>
        <p:spPr>
          <a:xfrm>
            <a:off x="0" y="0"/>
            <a:ext cx="5468548" cy="6858000"/>
          </a:xfrm>
          <a:prstGeom prst="rect">
            <a:avLst/>
          </a:prstGeom>
          <a:solidFill>
            <a:srgbClr val="5BA6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34"/>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rPr>
              <a:t>Method 3: CLB1</a:t>
            </a:r>
            <a:endParaRPr/>
          </a:p>
        </p:txBody>
      </p:sp>
      <p:pic>
        <p:nvPicPr>
          <p:cNvPr descr="Diagram  Description automatically generated" id="390" name="Google Shape;390;p34"/>
          <p:cNvPicPr preferRelativeResize="0"/>
          <p:nvPr/>
        </p:nvPicPr>
        <p:blipFill rotWithShape="1">
          <a:blip r:embed="rId3">
            <a:alphaModFix/>
          </a:blip>
          <a:srcRect b="3" l="0" r="3362" t="0"/>
          <a:stretch/>
        </p:blipFill>
        <p:spPr>
          <a:xfrm>
            <a:off x="6090177" y="403013"/>
            <a:ext cx="5459470" cy="55788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type="title"/>
          </p:nvPr>
        </p:nvSpPr>
        <p:spPr>
          <a:xfrm>
            <a:off x="548640" y="28956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CLB1 Mutation + Binding Site  </a:t>
            </a:r>
            <a:endParaRPr/>
          </a:p>
        </p:txBody>
      </p:sp>
      <p:pic>
        <p:nvPicPr>
          <p:cNvPr id="397" name="Google Shape;397;p35"/>
          <p:cNvPicPr preferRelativeResize="0"/>
          <p:nvPr/>
        </p:nvPicPr>
        <p:blipFill rotWithShape="1">
          <a:blip r:embed="rId3">
            <a:alphaModFix/>
          </a:blip>
          <a:srcRect b="0" l="0" r="0" t="0"/>
          <a:stretch/>
        </p:blipFill>
        <p:spPr>
          <a:xfrm>
            <a:off x="348810" y="1248842"/>
            <a:ext cx="11131990" cy="467881"/>
          </a:xfrm>
          <a:prstGeom prst="rect">
            <a:avLst/>
          </a:prstGeom>
          <a:noFill/>
          <a:ln>
            <a:noFill/>
          </a:ln>
        </p:spPr>
      </p:pic>
      <p:pic>
        <p:nvPicPr>
          <p:cNvPr descr="A close up of a logo  Description automatically generated" id="398" name="Google Shape;398;p35"/>
          <p:cNvPicPr preferRelativeResize="0"/>
          <p:nvPr/>
        </p:nvPicPr>
        <p:blipFill rotWithShape="1">
          <a:blip r:embed="rId4">
            <a:alphaModFix/>
          </a:blip>
          <a:srcRect b="0" l="0" r="0" t="0"/>
          <a:stretch/>
        </p:blipFill>
        <p:spPr>
          <a:xfrm>
            <a:off x="3497684" y="1805456"/>
            <a:ext cx="4834242" cy="5007927"/>
          </a:xfrm>
          <a:prstGeom prst="rect">
            <a:avLst/>
          </a:prstGeom>
          <a:noFill/>
          <a:ln>
            <a:noFill/>
          </a:ln>
        </p:spPr>
      </p:pic>
      <p:cxnSp>
        <p:nvCxnSpPr>
          <p:cNvPr id="399" name="Google Shape;399;p35"/>
          <p:cNvCxnSpPr/>
          <p:nvPr/>
        </p:nvCxnSpPr>
        <p:spPr>
          <a:xfrm flipH="1">
            <a:off x="5588000" y="2755028"/>
            <a:ext cx="3002845" cy="902573"/>
          </a:xfrm>
          <a:prstGeom prst="straightConnector1">
            <a:avLst/>
          </a:prstGeom>
          <a:noFill/>
          <a:ln cap="flat" cmpd="sng" w="38100">
            <a:solidFill>
              <a:schemeClr val="accent3"/>
            </a:solidFill>
            <a:prstDash val="solid"/>
            <a:miter lim="800000"/>
            <a:headEnd len="sm" w="sm" type="none"/>
            <a:tailEnd len="med" w="med" type="triangle"/>
          </a:ln>
        </p:spPr>
      </p:cxnSp>
      <p:sp>
        <p:nvSpPr>
          <p:cNvPr id="400" name="Google Shape;400;p35"/>
          <p:cNvSpPr txBox="1"/>
          <p:nvPr/>
        </p:nvSpPr>
        <p:spPr>
          <a:xfrm>
            <a:off x="8590844" y="2442754"/>
            <a:ext cx="360115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Beta strand has: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Exposed binding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Same residues at start and end between yeast and human protein [structural homology]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Potential for inhibitor binding</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Perhaps phosphorylation of it can have an effect on its role in the cell cycle.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6"/>
          <p:cNvSpPr txBox="1"/>
          <p:nvPr/>
        </p:nvSpPr>
        <p:spPr>
          <a:xfrm>
            <a:off x="1477750" y="747313"/>
            <a:ext cx="9818100" cy="114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7" name="Google Shape;407;p36"/>
          <p:cNvSpPr txBox="1"/>
          <p:nvPr>
            <p:ph idx="4294967295" type="title"/>
          </p:nvPr>
        </p:nvSpPr>
        <p:spPr>
          <a:xfrm>
            <a:off x="471000" y="-38012"/>
            <a:ext cx="11250000" cy="1138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500" u="none" cap="none" strike="noStrike">
                <a:solidFill>
                  <a:srgbClr val="000000"/>
                </a:solidFill>
                <a:latin typeface="Arial"/>
                <a:ea typeface="Arial"/>
                <a:cs typeface="Arial"/>
                <a:sym typeface="Arial"/>
              </a:rPr>
              <a:t>Introduction to Method 3</a:t>
            </a:r>
            <a:endParaRPr b="0" i="0" sz="4500" u="none" cap="none" strike="noStrike">
              <a:solidFill>
                <a:srgbClr val="000000"/>
              </a:solidFill>
              <a:latin typeface="Arial"/>
              <a:ea typeface="Arial"/>
              <a:cs typeface="Arial"/>
              <a:sym typeface="Arial"/>
            </a:endParaRPr>
          </a:p>
        </p:txBody>
      </p:sp>
      <p:sp>
        <p:nvSpPr>
          <p:cNvPr id="408" name="Google Shape;408;p36"/>
          <p:cNvSpPr/>
          <p:nvPr/>
        </p:nvSpPr>
        <p:spPr>
          <a:xfrm>
            <a:off x="3034600" y="981813"/>
            <a:ext cx="6335400" cy="1802700"/>
          </a:xfrm>
          <a:prstGeom prst="rect">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AIM</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rgbClr val="000000"/>
              </a:buClr>
              <a:buSzPts val="1800"/>
              <a:buFont typeface="Arial"/>
              <a:buNone/>
            </a:pPr>
            <a:r>
              <a:rPr lang="en-US" sz="2100">
                <a:solidFill>
                  <a:srgbClr val="FFFFFF"/>
                </a:solidFill>
                <a:latin typeface="Calibri"/>
                <a:ea typeface="Calibri"/>
                <a:cs typeface="Calibri"/>
                <a:sym typeface="Calibri"/>
              </a:rPr>
              <a:t>To understand whether phosphorylation of  CLB1 has effects on nuclear localisation which may affect entry to Meiosis I </a:t>
            </a:r>
            <a:endParaRPr b="0" i="0" sz="2100" u="none" cap="none" strike="noStrike">
              <a:solidFill>
                <a:srgbClr val="FFFFFF"/>
              </a:solidFill>
              <a:latin typeface="Calibri"/>
              <a:ea typeface="Calibri"/>
              <a:cs typeface="Calibri"/>
              <a:sym typeface="Calibri"/>
            </a:endParaRPr>
          </a:p>
        </p:txBody>
      </p:sp>
      <p:sp>
        <p:nvSpPr>
          <p:cNvPr id="409" name="Google Shape;409;p36"/>
          <p:cNvSpPr/>
          <p:nvPr/>
        </p:nvSpPr>
        <p:spPr>
          <a:xfrm>
            <a:off x="3034600" y="2784513"/>
            <a:ext cx="6335400" cy="2042700"/>
          </a:xfrm>
          <a:prstGeom prst="rect">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BACKGROUND</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rgbClr val="000000"/>
              </a:buClr>
              <a:buSzPts val="1800"/>
              <a:buFont typeface="Arial"/>
              <a:buNone/>
            </a:pPr>
            <a:r>
              <a:rPr lang="en-US" sz="2100">
                <a:solidFill>
                  <a:srgbClr val="FFFFFF"/>
                </a:solidFill>
                <a:latin typeface="Calibri"/>
                <a:ea typeface="Calibri"/>
                <a:cs typeface="Calibri"/>
                <a:sym typeface="Calibri"/>
              </a:rPr>
              <a:t>CLB1 has previously been shown to have modifications and localisation alterations during Meiosis I </a:t>
            </a:r>
            <a:endParaRPr b="0" i="0" sz="2100" u="none" cap="none" strike="noStrike">
              <a:solidFill>
                <a:srgbClr val="FFFFFF"/>
              </a:solidFill>
              <a:latin typeface="Calibri"/>
              <a:ea typeface="Calibri"/>
              <a:cs typeface="Calibri"/>
              <a:sym typeface="Calibri"/>
            </a:endParaRPr>
          </a:p>
        </p:txBody>
      </p:sp>
      <p:sp>
        <p:nvSpPr>
          <p:cNvPr id="410" name="Google Shape;410;p36"/>
          <p:cNvSpPr/>
          <p:nvPr/>
        </p:nvSpPr>
        <p:spPr>
          <a:xfrm>
            <a:off x="3034600" y="4827213"/>
            <a:ext cx="6335400" cy="1916400"/>
          </a:xfrm>
          <a:prstGeom prst="rect">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METHOD OVERVIEW</a:t>
            </a:r>
            <a:endParaRPr b="1" sz="3000" u="sng">
              <a:solidFill>
                <a:schemeClr val="lt1"/>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Y2H </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Immunoprecipitation </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Kinase Assay  </a:t>
            </a:r>
            <a:endParaRPr sz="2100">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7"/>
          <p:cNvSpPr txBox="1"/>
          <p:nvPr>
            <p:ph type="title"/>
          </p:nvPr>
        </p:nvSpPr>
        <p:spPr>
          <a:xfrm>
            <a:off x="54864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Controls </a:t>
            </a:r>
            <a:endParaRPr/>
          </a:p>
        </p:txBody>
      </p:sp>
      <p:sp>
        <p:nvSpPr>
          <p:cNvPr id="417" name="Google Shape;417;p37"/>
          <p:cNvSpPr/>
          <p:nvPr/>
        </p:nvSpPr>
        <p:spPr>
          <a:xfrm>
            <a:off x="953588" y="1201783"/>
            <a:ext cx="5355900" cy="5159700"/>
          </a:xfrm>
          <a:prstGeom prst="rect">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2500" u="sng">
                <a:solidFill>
                  <a:schemeClr val="lt1"/>
                </a:solidFill>
                <a:latin typeface="Calibri"/>
                <a:ea typeface="Calibri"/>
                <a:cs typeface="Calibri"/>
                <a:sym typeface="Calibri"/>
              </a:rPr>
              <a:t>Materials</a:t>
            </a:r>
            <a:r>
              <a:rPr b="1" i="0" lang="en-US" sz="2500" u="sng" cap="none" strike="noStrike">
                <a:solidFill>
                  <a:schemeClr val="lt1"/>
                </a:solidFill>
                <a:latin typeface="Calibri"/>
                <a:ea typeface="Calibri"/>
                <a:cs typeface="Calibri"/>
                <a:sym typeface="Calibri"/>
              </a:rPr>
              <a:t>:</a:t>
            </a:r>
            <a:endParaRPr b="1" i="0" sz="2500" u="sng" cap="none" strike="noStrike">
              <a:solidFill>
                <a:srgbClr val="000000"/>
              </a:solidFill>
              <a:latin typeface="Arial"/>
              <a:ea typeface="Arial"/>
              <a:cs typeface="Arial"/>
              <a:sym typeface="Arial"/>
            </a:endParaRPr>
          </a:p>
          <a:p>
            <a:pPr indent="-387350" lvl="0" marL="457200" marR="0" rtl="0" algn="l">
              <a:lnSpc>
                <a:spcPct val="124090"/>
              </a:lnSpc>
              <a:spcBef>
                <a:spcPts val="0"/>
              </a:spcBef>
              <a:spcAft>
                <a:spcPts val="0"/>
              </a:spcAft>
              <a:buClr>
                <a:srgbClr val="FFFFFF"/>
              </a:buClr>
              <a:buSzPts val="2500"/>
              <a:buFont typeface="Arial"/>
              <a:buAutoNum type="arabicPeriod"/>
            </a:pPr>
            <a:r>
              <a:rPr b="0" i="0" lang="en-US" sz="2500" u="none" cap="none" strike="noStrike">
                <a:solidFill>
                  <a:srgbClr val="FFFFFF"/>
                </a:solidFill>
                <a:latin typeface="Calibri"/>
                <a:ea typeface="Calibri"/>
                <a:cs typeface="Calibri"/>
                <a:sym typeface="Calibri"/>
              </a:rPr>
              <a:t>Primary antibody = Mouse anti-myc Roche</a:t>
            </a:r>
            <a:endParaRPr b="0" i="0" sz="2500" u="none" cap="none" strike="noStrike">
              <a:solidFill>
                <a:srgbClr val="FFFFFF"/>
              </a:solidFill>
              <a:latin typeface="Calibri"/>
              <a:ea typeface="Calibri"/>
              <a:cs typeface="Calibri"/>
              <a:sym typeface="Calibri"/>
            </a:endParaRPr>
          </a:p>
          <a:p>
            <a:pPr indent="-387350" lvl="0" marL="457200" marR="0" rtl="0" algn="l">
              <a:lnSpc>
                <a:spcPct val="124090"/>
              </a:lnSpc>
              <a:spcBef>
                <a:spcPts val="0"/>
              </a:spcBef>
              <a:spcAft>
                <a:spcPts val="0"/>
              </a:spcAft>
              <a:buClr>
                <a:srgbClr val="FFFFFF"/>
              </a:buClr>
              <a:buSzPts val="2500"/>
              <a:buFont typeface="Calibri"/>
              <a:buAutoNum type="arabicPeriod"/>
            </a:pPr>
            <a:r>
              <a:rPr lang="en-US" sz="2500">
                <a:solidFill>
                  <a:srgbClr val="FFFFFF"/>
                </a:solidFill>
                <a:latin typeface="Calibri"/>
                <a:ea typeface="Calibri"/>
                <a:cs typeface="Calibri"/>
                <a:sym typeface="Calibri"/>
              </a:rPr>
              <a:t>L</a:t>
            </a:r>
            <a:r>
              <a:rPr b="0" i="0" lang="en-US" sz="2500" u="none" cap="none" strike="noStrike">
                <a:solidFill>
                  <a:srgbClr val="FFFFFF"/>
                </a:solidFill>
                <a:latin typeface="Calibri"/>
                <a:ea typeface="Calibri"/>
                <a:cs typeface="Calibri"/>
                <a:sym typeface="Calibri"/>
              </a:rPr>
              <a:t>ambda protein phosphatase (NEB) </a:t>
            </a:r>
            <a:endParaRPr b="0" i="0" sz="2500" u="none" cap="none" strike="noStrike">
              <a:solidFill>
                <a:srgbClr val="FFFFFF"/>
              </a:solidFill>
              <a:latin typeface="Calibri"/>
              <a:ea typeface="Calibri"/>
              <a:cs typeface="Calibri"/>
              <a:sym typeface="Calibri"/>
            </a:endParaRPr>
          </a:p>
          <a:p>
            <a:pPr indent="-387350" lvl="0" marL="457200" marR="0" rtl="0" algn="l">
              <a:lnSpc>
                <a:spcPct val="124090"/>
              </a:lnSpc>
              <a:spcBef>
                <a:spcPts val="0"/>
              </a:spcBef>
              <a:spcAft>
                <a:spcPts val="0"/>
              </a:spcAft>
              <a:buClr>
                <a:srgbClr val="FFFFFF"/>
              </a:buClr>
              <a:buSzPts val="2500"/>
              <a:buFont typeface="Calibri"/>
              <a:buAutoNum type="arabicPeriod"/>
            </a:pPr>
            <a:r>
              <a:rPr lang="en-US" sz="2500">
                <a:solidFill>
                  <a:srgbClr val="FFFFFF"/>
                </a:solidFill>
                <a:latin typeface="Calibri"/>
                <a:ea typeface="Calibri"/>
                <a:cs typeface="Calibri"/>
                <a:sym typeface="Calibri"/>
              </a:rPr>
              <a:t>P</a:t>
            </a:r>
            <a:r>
              <a:rPr b="0" i="0" lang="en-US" sz="2500" u="none" cap="none" strike="noStrike">
                <a:solidFill>
                  <a:srgbClr val="FFFFFF"/>
                </a:solidFill>
                <a:latin typeface="Calibri"/>
                <a:ea typeface="Calibri"/>
                <a:cs typeface="Calibri"/>
                <a:sym typeface="Calibri"/>
              </a:rPr>
              <a:t>hosphatase inhibitor (1 mM NaVnO4, 50 mM NaF, 5 mM EDTA and 0.1 µM Okadaic acid)</a:t>
            </a:r>
            <a:endParaRPr b="0" i="0" sz="2500" u="none" cap="none" strike="noStrike">
              <a:solidFill>
                <a:srgbClr val="FFFFFF"/>
              </a:solidFill>
              <a:latin typeface="Calibri"/>
              <a:ea typeface="Calibri"/>
              <a:cs typeface="Calibri"/>
              <a:sym typeface="Calibri"/>
            </a:endParaRPr>
          </a:p>
          <a:p>
            <a:pPr indent="-387350" lvl="0" marL="457200" marR="0" rtl="0" algn="l">
              <a:lnSpc>
                <a:spcPct val="124090"/>
              </a:lnSpc>
              <a:spcBef>
                <a:spcPts val="0"/>
              </a:spcBef>
              <a:spcAft>
                <a:spcPts val="0"/>
              </a:spcAft>
              <a:buClr>
                <a:srgbClr val="FFFFFF"/>
              </a:buClr>
              <a:buSzPts val="2500"/>
              <a:buFont typeface="Calibri"/>
              <a:buAutoNum type="arabicPeriod"/>
            </a:pPr>
            <a:r>
              <a:rPr b="0" i="0" lang="en-US" sz="2500" u="none" cap="none" strike="noStrike">
                <a:solidFill>
                  <a:srgbClr val="FFFFFF"/>
                </a:solidFill>
                <a:latin typeface="Calibri"/>
                <a:ea typeface="Calibri"/>
                <a:cs typeface="Calibri"/>
                <a:sym typeface="Calibri"/>
              </a:rPr>
              <a:t>Kinase assay buffer (50 mM Tris/HCL pH7.5, 10 mM MgCl2, 1 mM DTT and 5 mM β-glycerophosphate)</a:t>
            </a:r>
            <a:endParaRPr b="0" i="0" sz="2500" u="none" cap="none" strike="noStrike">
              <a:solidFill>
                <a:srgbClr val="FFFFFF"/>
              </a:solidFill>
              <a:latin typeface="Calibri"/>
              <a:ea typeface="Calibri"/>
              <a:cs typeface="Calibri"/>
              <a:sym typeface="Calibri"/>
            </a:endParaRPr>
          </a:p>
          <a:p>
            <a:pPr indent="0" lvl="0" marL="0" marR="0" rtl="0" algn="l">
              <a:lnSpc>
                <a:spcPct val="124090"/>
              </a:lnSpc>
              <a:spcBef>
                <a:spcPts val="0"/>
              </a:spcBef>
              <a:spcAft>
                <a:spcPts val="0"/>
              </a:spcAft>
              <a:buClr>
                <a:srgbClr val="000000"/>
              </a:buClr>
              <a:buSzPts val="1800"/>
              <a:buFont typeface="Arial"/>
              <a:buNone/>
            </a:pPr>
            <a:r>
              <a:t/>
            </a:r>
            <a:endParaRPr b="0" i="0" sz="2500" u="none" cap="none" strike="noStrike">
              <a:solidFill>
                <a:srgbClr val="FFFFFF"/>
              </a:solidFill>
              <a:latin typeface="Calibri"/>
              <a:ea typeface="Calibri"/>
              <a:cs typeface="Calibri"/>
              <a:sym typeface="Calibri"/>
            </a:endParaRPr>
          </a:p>
        </p:txBody>
      </p:sp>
      <p:sp>
        <p:nvSpPr>
          <p:cNvPr id="418" name="Google Shape;418;p37"/>
          <p:cNvSpPr/>
          <p:nvPr/>
        </p:nvSpPr>
        <p:spPr>
          <a:xfrm>
            <a:off x="6540125" y="1201775"/>
            <a:ext cx="5508900" cy="5221500"/>
          </a:xfrm>
          <a:prstGeom prst="rect">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2500" u="sng">
                <a:solidFill>
                  <a:schemeClr val="lt1"/>
                </a:solidFill>
                <a:latin typeface="Calibri"/>
                <a:ea typeface="Calibri"/>
                <a:cs typeface="Calibri"/>
                <a:sym typeface="Calibri"/>
              </a:rPr>
              <a:t>Positive</a:t>
            </a:r>
            <a:r>
              <a:rPr b="1" i="0" lang="en-US" sz="2500" u="sng" cap="none" strike="noStrike">
                <a:solidFill>
                  <a:schemeClr val="lt1"/>
                </a:solidFill>
                <a:latin typeface="Calibri"/>
                <a:ea typeface="Calibri"/>
                <a:cs typeface="Calibri"/>
                <a:sym typeface="Calibri"/>
              </a:rPr>
              <a:t> Controls: </a:t>
            </a:r>
            <a:endParaRPr b="1" i="0" sz="2500" u="sng"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i="0" lang="en-US" sz="2500" u="none" cap="none" strike="noStrike">
                <a:solidFill>
                  <a:srgbClr val="FFFFFF"/>
                </a:solidFill>
                <a:latin typeface="Calibri"/>
                <a:ea typeface="Calibri"/>
                <a:cs typeface="Calibri"/>
                <a:sym typeface="Calibri"/>
              </a:rPr>
              <a:t>No addition of phosphatase </a:t>
            </a:r>
            <a:r>
              <a:rPr lang="en-US" sz="2500">
                <a:solidFill>
                  <a:srgbClr val="FFFFFF"/>
                </a:solidFill>
                <a:latin typeface="Calibri"/>
                <a:ea typeface="Calibri"/>
                <a:cs typeface="Calibri"/>
                <a:sym typeface="Calibri"/>
              </a:rPr>
              <a:t>OR</a:t>
            </a:r>
            <a:r>
              <a:rPr i="0" lang="en-US" sz="2500" u="none" cap="none" strike="noStrike">
                <a:solidFill>
                  <a:srgbClr val="FFFFFF"/>
                </a:solidFill>
                <a:latin typeface="Calibri"/>
                <a:ea typeface="Calibri"/>
                <a:cs typeface="Calibri"/>
                <a:sym typeface="Calibri"/>
              </a:rPr>
              <a:t>  phosphatase inhibitor  </a:t>
            </a:r>
            <a:endParaRPr i="0" sz="2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US" sz="2500" u="sng">
                <a:solidFill>
                  <a:srgbClr val="FFFFFF"/>
                </a:solidFill>
                <a:latin typeface="Calibri"/>
                <a:ea typeface="Calibri"/>
                <a:cs typeface="Calibri"/>
                <a:sym typeface="Calibri"/>
              </a:rPr>
              <a:t>Negative</a:t>
            </a:r>
            <a:r>
              <a:rPr b="1" i="0" lang="en-US" sz="2500" u="sng" cap="none" strike="noStrike">
                <a:solidFill>
                  <a:srgbClr val="FFFFFF"/>
                </a:solidFill>
                <a:latin typeface="Calibri"/>
                <a:ea typeface="Calibri"/>
                <a:cs typeface="Calibri"/>
                <a:sym typeface="Calibri"/>
              </a:rPr>
              <a:t> Controls </a:t>
            </a:r>
            <a:endParaRPr b="1" i="0" sz="2500" u="sng"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i="0" lang="en-US" sz="2500" u="none" cap="none" strike="noStrike">
                <a:solidFill>
                  <a:schemeClr val="lt1"/>
                </a:solidFill>
                <a:latin typeface="Calibri"/>
                <a:ea typeface="Calibri"/>
                <a:cs typeface="Calibri"/>
                <a:sym typeface="Calibri"/>
              </a:rPr>
              <a:t>Addition of phosphatase</a:t>
            </a:r>
            <a:r>
              <a:rPr lang="en-US" sz="2500">
                <a:solidFill>
                  <a:schemeClr val="lt1"/>
                </a:solidFill>
                <a:latin typeface="Calibri"/>
                <a:ea typeface="Calibri"/>
                <a:cs typeface="Calibri"/>
                <a:sym typeface="Calibri"/>
              </a:rPr>
              <a:t> + phosphatase inhibitor</a:t>
            </a:r>
            <a:endParaRPr b="1" i="0" sz="2500" u="sng"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t/>
            </a:r>
            <a:endParaRPr i="0" sz="2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2500" u="sng" cap="none" strike="noStrike">
                <a:solidFill>
                  <a:srgbClr val="FFFFFF"/>
                </a:solidFill>
                <a:latin typeface="Calibri"/>
                <a:ea typeface="Calibri"/>
                <a:cs typeface="Calibri"/>
                <a:sym typeface="Calibri"/>
              </a:rPr>
              <a:t>Total Replicates </a:t>
            </a:r>
            <a:endParaRPr b="1" i="0" sz="2500" u="sng" cap="none" strike="noStrike">
              <a:solidFill>
                <a:srgbClr val="FFFFFF"/>
              </a:solidFill>
              <a:latin typeface="Calibri"/>
              <a:ea typeface="Calibri"/>
              <a:cs typeface="Calibri"/>
              <a:sym typeface="Calibri"/>
            </a:endParaRPr>
          </a:p>
          <a:p>
            <a:pPr indent="0" lvl="0" marL="101600" marR="101600" rtl="0" algn="l">
              <a:lnSpc>
                <a:spcPct val="160000"/>
              </a:lnSpc>
              <a:spcBef>
                <a:spcPts val="800"/>
              </a:spcBef>
              <a:spcAft>
                <a:spcPts val="800"/>
              </a:spcAft>
              <a:buClr>
                <a:srgbClr val="000000"/>
              </a:buClr>
              <a:buSzPts val="1800"/>
              <a:buFont typeface="Arial"/>
              <a:buNone/>
            </a:pPr>
            <a:r>
              <a:rPr i="0" lang="en-US" sz="2500" u="none" cap="none" strike="noStrike">
                <a:solidFill>
                  <a:srgbClr val="FFFFFF"/>
                </a:solidFill>
                <a:latin typeface="Calibri"/>
                <a:ea typeface="Calibri"/>
                <a:cs typeface="Calibri"/>
                <a:sym typeface="Calibri"/>
              </a:rPr>
              <a:t>There will be 3 replicates of each</a:t>
            </a:r>
            <a:endParaRPr i="0" sz="2500" u="none" cap="none" strike="noStrike">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txBox="1"/>
          <p:nvPr>
            <p:ph type="title"/>
          </p:nvPr>
        </p:nvSpPr>
        <p:spPr>
          <a:xfrm>
            <a:off x="487926" y="0"/>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00"/>
                </a:solidFill>
              </a:rPr>
              <a:t>Preparation of samples </a:t>
            </a:r>
            <a:endParaRPr>
              <a:solidFill>
                <a:srgbClr val="000000"/>
              </a:solidFill>
            </a:endParaRPr>
          </a:p>
        </p:txBody>
      </p:sp>
      <p:sp>
        <p:nvSpPr>
          <p:cNvPr id="425" name="Google Shape;425;p38"/>
          <p:cNvSpPr/>
          <p:nvPr/>
        </p:nvSpPr>
        <p:spPr>
          <a:xfrm>
            <a:off x="9449100" y="1923025"/>
            <a:ext cx="2742900" cy="2569800"/>
          </a:xfrm>
          <a:prstGeom prst="downArrowCallout">
            <a:avLst>
              <a:gd fmla="val 25000" name="adj1"/>
              <a:gd fmla="val 25000" name="adj2"/>
              <a:gd fmla="val 25000" name="adj3"/>
              <a:gd fmla="val 64977" name="adj4"/>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This mixture was incubated at 4C for 1 hour  </a:t>
            </a:r>
            <a:endParaRPr sz="1800">
              <a:solidFill>
                <a:schemeClr val="lt1"/>
              </a:solidFill>
              <a:latin typeface="Calibri"/>
              <a:ea typeface="Calibri"/>
              <a:cs typeface="Calibri"/>
              <a:sym typeface="Calibri"/>
            </a:endParaRPr>
          </a:p>
        </p:txBody>
      </p:sp>
      <p:sp>
        <p:nvSpPr>
          <p:cNvPr id="426" name="Google Shape;426;p38"/>
          <p:cNvSpPr/>
          <p:nvPr/>
        </p:nvSpPr>
        <p:spPr>
          <a:xfrm>
            <a:off x="3109025" y="1756400"/>
            <a:ext cx="3906600" cy="18642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Samples mixed with lysis buffer then centrifuged to clear the lysate</a:t>
            </a:r>
            <a:endParaRPr sz="1800">
              <a:solidFill>
                <a:schemeClr val="lt1"/>
              </a:solidFill>
              <a:latin typeface="Calibri"/>
              <a:ea typeface="Calibri"/>
              <a:cs typeface="Calibri"/>
              <a:sym typeface="Calibri"/>
            </a:endParaRPr>
          </a:p>
        </p:txBody>
      </p:sp>
      <p:sp>
        <p:nvSpPr>
          <p:cNvPr id="427" name="Google Shape;427;p38"/>
          <p:cNvSpPr/>
          <p:nvPr/>
        </p:nvSpPr>
        <p:spPr>
          <a:xfrm>
            <a:off x="6515544" y="1705397"/>
            <a:ext cx="3068700" cy="19662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Lysate mixed with primary antibody </a:t>
            </a:r>
            <a:endParaRPr sz="1800">
              <a:solidFill>
                <a:schemeClr val="lt1"/>
              </a:solidFill>
              <a:latin typeface="Calibri"/>
              <a:ea typeface="Calibri"/>
              <a:cs typeface="Calibri"/>
              <a:sym typeface="Calibri"/>
            </a:endParaRPr>
          </a:p>
        </p:txBody>
      </p:sp>
      <p:sp>
        <p:nvSpPr>
          <p:cNvPr id="428" name="Google Shape;428;p38"/>
          <p:cNvSpPr/>
          <p:nvPr/>
        </p:nvSpPr>
        <p:spPr>
          <a:xfrm>
            <a:off x="0" y="1836825"/>
            <a:ext cx="3614700" cy="17838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CLB1 samples grown in yeast to OD600 = 0.8 </a:t>
            </a:r>
            <a:endParaRPr sz="1800">
              <a:solidFill>
                <a:schemeClr val="lt1"/>
              </a:solidFill>
              <a:latin typeface="Calibri"/>
              <a:ea typeface="Calibri"/>
              <a:cs typeface="Calibri"/>
              <a:sym typeface="Calibri"/>
            </a:endParaRPr>
          </a:p>
        </p:txBody>
      </p:sp>
      <p:sp>
        <p:nvSpPr>
          <p:cNvPr id="429" name="Google Shape;429;p38"/>
          <p:cNvSpPr/>
          <p:nvPr/>
        </p:nvSpPr>
        <p:spPr>
          <a:xfrm flipH="1">
            <a:off x="6632850" y="4037550"/>
            <a:ext cx="4872900" cy="17634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The mixture was combined with Protein G beads then incubated at 4C for a further 2 hours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a22edc113a_12_19"/>
          <p:cNvSpPr/>
          <p:nvPr/>
        </p:nvSpPr>
        <p:spPr>
          <a:xfrm flipH="1">
            <a:off x="2385275" y="4160775"/>
            <a:ext cx="4628400" cy="17832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Loading SDS buffer added to all samples and heated for 5 minutes </a:t>
            </a:r>
            <a:endParaRPr sz="1800">
              <a:solidFill>
                <a:schemeClr val="lt1"/>
              </a:solidFill>
              <a:latin typeface="Calibri"/>
              <a:ea typeface="Calibri"/>
              <a:cs typeface="Calibri"/>
              <a:sym typeface="Calibri"/>
            </a:endParaRPr>
          </a:p>
        </p:txBody>
      </p:sp>
      <p:sp>
        <p:nvSpPr>
          <p:cNvPr id="436" name="Google Shape;436;ga22edc113a_12_19"/>
          <p:cNvSpPr txBox="1"/>
          <p:nvPr>
            <p:ph type="title"/>
          </p:nvPr>
        </p:nvSpPr>
        <p:spPr>
          <a:xfrm>
            <a:off x="89401" y="94875"/>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00"/>
                </a:solidFill>
              </a:rPr>
              <a:t>Immunoprecipitation</a:t>
            </a:r>
            <a:endParaRPr>
              <a:solidFill>
                <a:srgbClr val="000000"/>
              </a:solidFill>
            </a:endParaRPr>
          </a:p>
        </p:txBody>
      </p:sp>
      <p:sp>
        <p:nvSpPr>
          <p:cNvPr id="437" name="Google Shape;437;ga22edc113a_12_19"/>
          <p:cNvSpPr/>
          <p:nvPr/>
        </p:nvSpPr>
        <p:spPr>
          <a:xfrm>
            <a:off x="8363125" y="1887375"/>
            <a:ext cx="2852100" cy="2738700"/>
          </a:xfrm>
          <a:prstGeom prst="downArrowCallout">
            <a:avLst>
              <a:gd fmla="val 25000" name="adj1"/>
              <a:gd fmla="val 25000" name="adj2"/>
              <a:gd fmla="val 25000" name="adj3"/>
              <a:gd fmla="val 64977" name="adj4"/>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Sample 1: add Lambda Protein Phosphatase </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Sample 2: add Lambda Protein Phosphatase + phosphatase inhibitors </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Sample 3: negative control</a:t>
            </a:r>
            <a:endParaRPr sz="1800">
              <a:solidFill>
                <a:schemeClr val="lt1"/>
              </a:solidFill>
              <a:latin typeface="Calibri"/>
              <a:ea typeface="Calibri"/>
              <a:cs typeface="Calibri"/>
              <a:sym typeface="Calibri"/>
            </a:endParaRPr>
          </a:p>
        </p:txBody>
      </p:sp>
      <p:sp>
        <p:nvSpPr>
          <p:cNvPr id="438" name="Google Shape;438;ga22edc113a_12_19"/>
          <p:cNvSpPr/>
          <p:nvPr/>
        </p:nvSpPr>
        <p:spPr>
          <a:xfrm>
            <a:off x="4491025" y="1721350"/>
            <a:ext cx="3872100" cy="20211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Resuspend in Buffer with lambda phosphatase</a:t>
            </a:r>
            <a:endParaRPr sz="1800">
              <a:solidFill>
                <a:schemeClr val="lt1"/>
              </a:solidFill>
              <a:latin typeface="Calibri"/>
              <a:ea typeface="Calibri"/>
              <a:cs typeface="Calibri"/>
              <a:sym typeface="Calibri"/>
            </a:endParaRPr>
          </a:p>
        </p:txBody>
      </p:sp>
      <p:sp>
        <p:nvSpPr>
          <p:cNvPr id="439" name="Google Shape;439;ga22edc113a_12_19"/>
          <p:cNvSpPr/>
          <p:nvPr/>
        </p:nvSpPr>
        <p:spPr>
          <a:xfrm>
            <a:off x="853850" y="1774750"/>
            <a:ext cx="4177800" cy="19143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Beads combined with CLB1 was split into three samples </a:t>
            </a:r>
            <a:endParaRPr sz="1800">
              <a:solidFill>
                <a:schemeClr val="lt1"/>
              </a:solidFill>
              <a:latin typeface="Calibri"/>
              <a:ea typeface="Calibri"/>
              <a:cs typeface="Calibri"/>
              <a:sym typeface="Calibri"/>
            </a:endParaRPr>
          </a:p>
        </p:txBody>
      </p:sp>
      <p:sp>
        <p:nvSpPr>
          <p:cNvPr id="440" name="Google Shape;440;ga22edc113a_12_19"/>
          <p:cNvSpPr/>
          <p:nvPr/>
        </p:nvSpPr>
        <p:spPr>
          <a:xfrm flipH="1">
            <a:off x="6477578" y="4170673"/>
            <a:ext cx="3663600" cy="17634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All samples incubated at 30C for 30 minutes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p:nvPr/>
        </p:nvSpPr>
        <p:spPr>
          <a:xfrm flipH="1">
            <a:off x="3681875" y="4233525"/>
            <a:ext cx="5235600" cy="17634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Compare results from different time points to understand kinetics OVER TIME</a:t>
            </a:r>
            <a:endParaRPr b="0" i="0" sz="1400" u="none" cap="none" strike="noStrike">
              <a:solidFill>
                <a:srgbClr val="000000"/>
              </a:solidFill>
              <a:latin typeface="Arial"/>
              <a:ea typeface="Arial"/>
              <a:cs typeface="Arial"/>
              <a:sym typeface="Arial"/>
            </a:endParaRPr>
          </a:p>
        </p:txBody>
      </p:sp>
      <p:sp>
        <p:nvSpPr>
          <p:cNvPr id="447" name="Google Shape;447;p40"/>
          <p:cNvSpPr txBox="1"/>
          <p:nvPr>
            <p:ph type="title"/>
          </p:nvPr>
        </p:nvSpPr>
        <p:spPr>
          <a:xfrm>
            <a:off x="89401" y="94875"/>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00"/>
                </a:solidFill>
              </a:rPr>
              <a:t>Kinase Assays</a:t>
            </a:r>
            <a:endParaRPr>
              <a:solidFill>
                <a:srgbClr val="000000"/>
              </a:solidFill>
            </a:endParaRPr>
          </a:p>
        </p:txBody>
      </p:sp>
      <p:sp>
        <p:nvSpPr>
          <p:cNvPr id="448" name="Google Shape;448;p40"/>
          <p:cNvSpPr/>
          <p:nvPr/>
        </p:nvSpPr>
        <p:spPr>
          <a:xfrm>
            <a:off x="9295200" y="1857475"/>
            <a:ext cx="2852100" cy="2738700"/>
          </a:xfrm>
          <a:prstGeom prst="downArrowCallout">
            <a:avLst>
              <a:gd fmla="val 25000" name="adj1"/>
              <a:gd fmla="val 25000" name="adj2"/>
              <a:gd fmla="val 25000" name="adj3"/>
              <a:gd fmla="val 64977" name="adj4"/>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Take samples at 0, 10, 20 and 40 minutes</a:t>
            </a:r>
            <a:endParaRPr sz="1800">
              <a:solidFill>
                <a:schemeClr val="lt1"/>
              </a:solidFill>
              <a:latin typeface="Calibri"/>
              <a:ea typeface="Calibri"/>
              <a:cs typeface="Calibri"/>
              <a:sym typeface="Calibri"/>
            </a:endParaRPr>
          </a:p>
        </p:txBody>
      </p:sp>
      <p:sp>
        <p:nvSpPr>
          <p:cNvPr id="449" name="Google Shape;449;p40"/>
          <p:cNvSpPr/>
          <p:nvPr/>
        </p:nvSpPr>
        <p:spPr>
          <a:xfrm>
            <a:off x="4685925" y="1488150"/>
            <a:ext cx="4660500" cy="22635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Combine assay with 50 µM ATP + DMSO at 30C</a:t>
            </a:r>
            <a:endParaRPr sz="1800">
              <a:solidFill>
                <a:schemeClr val="lt1"/>
              </a:solidFill>
              <a:latin typeface="Calibri"/>
              <a:ea typeface="Calibri"/>
              <a:cs typeface="Calibri"/>
              <a:sym typeface="Calibri"/>
            </a:endParaRPr>
          </a:p>
        </p:txBody>
      </p:sp>
      <p:sp>
        <p:nvSpPr>
          <p:cNvPr id="450" name="Google Shape;450;p40"/>
          <p:cNvSpPr/>
          <p:nvPr/>
        </p:nvSpPr>
        <p:spPr>
          <a:xfrm>
            <a:off x="44700" y="1420575"/>
            <a:ext cx="5235600" cy="23310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Beads combined with CLB1 ( sample 1: phosphatase present,  sample 2: phosphatase absent) was washed and suspended in kinase assay buffer</a:t>
            </a:r>
            <a:endParaRPr sz="1800">
              <a:solidFill>
                <a:schemeClr val="lt1"/>
              </a:solidFill>
              <a:latin typeface="Calibri"/>
              <a:ea typeface="Calibri"/>
              <a:cs typeface="Calibri"/>
              <a:sym typeface="Calibri"/>
            </a:endParaRPr>
          </a:p>
        </p:txBody>
      </p:sp>
      <p:sp>
        <p:nvSpPr>
          <p:cNvPr id="451" name="Google Shape;451;p40"/>
          <p:cNvSpPr/>
          <p:nvPr/>
        </p:nvSpPr>
        <p:spPr>
          <a:xfrm flipH="1">
            <a:off x="8303503" y="4233523"/>
            <a:ext cx="3663600" cy="17634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SDS loading buffer added to all samples and heated for 5 minutes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p:nvPr/>
        </p:nvSpPr>
        <p:spPr>
          <a:xfrm>
            <a:off x="9449100" y="2790450"/>
            <a:ext cx="2742900" cy="2569800"/>
          </a:xfrm>
          <a:prstGeom prst="downArrowCallout">
            <a:avLst>
              <a:gd fmla="val 25000" name="adj1"/>
              <a:gd fmla="val 25000" name="adj2"/>
              <a:gd fmla="val 25000" name="adj3"/>
              <a:gd fmla="val 64977" name="adj4"/>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lt1"/>
                </a:solidFill>
                <a:latin typeface="Calibri"/>
                <a:ea typeface="Calibri"/>
                <a:cs typeface="Calibri"/>
                <a:sym typeface="Calibri"/>
              </a:rPr>
              <a:t>Assess differences in metabolite concentration</a:t>
            </a:r>
            <a:endParaRPr b="0" i="0" sz="1800" u="none" cap="none" strike="noStrike">
              <a:solidFill>
                <a:schemeClr val="lt1"/>
              </a:solidFill>
              <a:latin typeface="Calibri"/>
              <a:ea typeface="Calibri"/>
              <a:cs typeface="Calibri"/>
              <a:sym typeface="Calibri"/>
            </a:endParaRPr>
          </a:p>
        </p:txBody>
      </p:sp>
      <p:sp>
        <p:nvSpPr>
          <p:cNvPr id="458" name="Google Shape;458;p41"/>
          <p:cNvSpPr txBox="1"/>
          <p:nvPr>
            <p:ph type="title"/>
          </p:nvPr>
        </p:nvSpPr>
        <p:spPr>
          <a:xfrm>
            <a:off x="487926" y="0"/>
            <a:ext cx="11704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00"/>
                </a:solidFill>
              </a:rPr>
              <a:t>NMR</a:t>
            </a:r>
            <a:endParaRPr>
              <a:solidFill>
                <a:srgbClr val="000000"/>
              </a:solidFill>
            </a:endParaRPr>
          </a:p>
        </p:txBody>
      </p:sp>
      <p:sp>
        <p:nvSpPr>
          <p:cNvPr id="459" name="Google Shape;459;p41"/>
          <p:cNvSpPr/>
          <p:nvPr/>
        </p:nvSpPr>
        <p:spPr>
          <a:xfrm>
            <a:off x="3109025" y="2623825"/>
            <a:ext cx="4131900" cy="18642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Vortex samples with and without lambda phosphatase  to extract metabolites</a:t>
            </a:r>
            <a:endParaRPr sz="1800">
              <a:solidFill>
                <a:schemeClr val="lt1"/>
              </a:solidFill>
              <a:latin typeface="Calibri"/>
              <a:ea typeface="Calibri"/>
              <a:cs typeface="Calibri"/>
              <a:sym typeface="Calibri"/>
            </a:endParaRPr>
          </a:p>
        </p:txBody>
      </p:sp>
      <p:sp>
        <p:nvSpPr>
          <p:cNvPr id="460" name="Google Shape;460;p41"/>
          <p:cNvSpPr/>
          <p:nvPr/>
        </p:nvSpPr>
        <p:spPr>
          <a:xfrm>
            <a:off x="6763269" y="2572822"/>
            <a:ext cx="3068700" cy="19662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Samples made up for NMR</a:t>
            </a:r>
            <a:endParaRPr b="0" i="0" sz="1400" u="none" cap="none" strike="noStrike">
              <a:solidFill>
                <a:srgbClr val="000000"/>
              </a:solidFill>
              <a:latin typeface="Arial"/>
              <a:ea typeface="Arial"/>
              <a:cs typeface="Arial"/>
              <a:sym typeface="Arial"/>
            </a:endParaRPr>
          </a:p>
        </p:txBody>
      </p:sp>
      <p:sp>
        <p:nvSpPr>
          <p:cNvPr id="461" name="Google Shape;461;p41"/>
          <p:cNvSpPr/>
          <p:nvPr/>
        </p:nvSpPr>
        <p:spPr>
          <a:xfrm>
            <a:off x="0" y="2704250"/>
            <a:ext cx="3614700" cy="1783800"/>
          </a:xfrm>
          <a:prstGeom prst="notchedRightArrow">
            <a:avLst>
              <a:gd fmla="val 50000" name="adj1"/>
              <a:gd fmla="val 50000" name="adj2"/>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Immunoprecipitation of CLB1 leads to a pure protein sample</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nvSpPr>
        <p:spPr>
          <a:xfrm>
            <a:off x="2527375" y="1171225"/>
            <a:ext cx="9818100" cy="114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9" name="Google Shape;119;p4"/>
          <p:cNvSpPr txBox="1"/>
          <p:nvPr/>
        </p:nvSpPr>
        <p:spPr>
          <a:xfrm>
            <a:off x="6376075" y="1136563"/>
            <a:ext cx="5625000" cy="5194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The cell cycle is in charge of the proliferation of the cell, allowing a single cell to double its genomic content and create a daughter cell.</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There are four phase to the cell cycle</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G1, where the cells increase in size and cellular contents are duplicated</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S phase where DNA is replicated</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G2, where the organelles and proteins develop in preparation for cell division</a:t>
            </a:r>
            <a:endParaRPr b="0" i="0" sz="2000" u="none" cap="none" strike="noStrike">
              <a:solidFill>
                <a:srgbClr val="000000"/>
              </a:solidFill>
              <a:latin typeface="Calibri"/>
              <a:ea typeface="Calibri"/>
              <a:cs typeface="Calibri"/>
              <a:sym typeface="Calibri"/>
            </a:endParaRPr>
          </a:p>
          <a:p>
            <a:pPr indent="-355600" lvl="1" marL="9144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M phase which included mitosis and cytokinesis.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To manage the transition between these stages, the cell employs proteins complexes to trigger various mechanisms [1]</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Most of these complexes consist of a cyclin dependent complex that pairs with a cyclin.   </a:t>
            </a:r>
            <a:endParaRPr b="0" i="0" sz="2000" u="none" cap="none" strike="noStrike">
              <a:solidFill>
                <a:srgbClr val="000000"/>
              </a:solidFill>
              <a:latin typeface="Calibri"/>
              <a:ea typeface="Calibri"/>
              <a:cs typeface="Calibri"/>
              <a:sym typeface="Calibri"/>
            </a:endParaRPr>
          </a:p>
        </p:txBody>
      </p:sp>
      <p:pic>
        <p:nvPicPr>
          <p:cNvPr id="120" name="Google Shape;120;p4"/>
          <p:cNvPicPr preferRelativeResize="0"/>
          <p:nvPr/>
        </p:nvPicPr>
        <p:blipFill rotWithShape="1">
          <a:blip r:embed="rId3">
            <a:alphaModFix/>
          </a:blip>
          <a:srcRect b="0" l="0" r="0" t="0"/>
          <a:stretch/>
        </p:blipFill>
        <p:spPr>
          <a:xfrm>
            <a:off x="489625" y="1079875"/>
            <a:ext cx="5624999" cy="4923986"/>
          </a:xfrm>
          <a:prstGeom prst="rect">
            <a:avLst/>
          </a:prstGeom>
          <a:noFill/>
          <a:ln>
            <a:noFill/>
          </a:ln>
        </p:spPr>
      </p:pic>
      <p:sp>
        <p:nvSpPr>
          <p:cNvPr id="121" name="Google Shape;121;p4"/>
          <p:cNvSpPr txBox="1"/>
          <p:nvPr/>
        </p:nvSpPr>
        <p:spPr>
          <a:xfrm>
            <a:off x="1186950" y="0"/>
            <a:ext cx="9818100" cy="114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US" sz="4500" u="none" cap="none" strike="noStrike">
                <a:solidFill>
                  <a:srgbClr val="000000"/>
                </a:solidFill>
                <a:latin typeface="Calibri"/>
                <a:ea typeface="Calibri"/>
                <a:cs typeface="Calibri"/>
                <a:sym typeface="Calibri"/>
              </a:rPr>
              <a:t>C</a:t>
            </a:r>
            <a:r>
              <a:rPr lang="en-US" sz="4500">
                <a:latin typeface="Calibri"/>
                <a:ea typeface="Calibri"/>
                <a:cs typeface="Calibri"/>
                <a:sym typeface="Calibri"/>
              </a:rPr>
              <a:t>ell</a:t>
            </a:r>
            <a:r>
              <a:rPr b="0" i="0" lang="en-US" sz="4500" u="none" cap="none" strike="noStrike">
                <a:solidFill>
                  <a:srgbClr val="000000"/>
                </a:solidFill>
                <a:latin typeface="Calibri"/>
                <a:ea typeface="Calibri"/>
                <a:cs typeface="Calibri"/>
                <a:sym typeface="Calibri"/>
              </a:rPr>
              <a:t> C</a:t>
            </a:r>
            <a:r>
              <a:rPr lang="en-US" sz="4500">
                <a:latin typeface="Calibri"/>
                <a:ea typeface="Calibri"/>
                <a:cs typeface="Calibri"/>
                <a:sym typeface="Calibri"/>
              </a:rPr>
              <a:t>ycle</a:t>
            </a:r>
            <a:r>
              <a:rPr b="0" i="0" lang="en-US" sz="4500" u="none" cap="none" strike="noStrike">
                <a:solidFill>
                  <a:srgbClr val="000000"/>
                </a:solidFill>
                <a:latin typeface="Calibri"/>
                <a:ea typeface="Calibri"/>
                <a:cs typeface="Calibri"/>
                <a:sym typeface="Calibri"/>
              </a:rPr>
              <a:t> P</a:t>
            </a:r>
            <a:r>
              <a:rPr lang="en-US" sz="4500">
                <a:latin typeface="Calibri"/>
                <a:ea typeface="Calibri"/>
                <a:cs typeface="Calibri"/>
                <a:sym typeface="Calibri"/>
              </a:rPr>
              <a:t>roteins</a:t>
            </a:r>
            <a:endParaRPr b="0" i="0" sz="4500" u="none" cap="none" strike="noStrike">
              <a:solidFill>
                <a:srgbClr val="000000"/>
              </a:solidFill>
              <a:latin typeface="Calibri"/>
              <a:ea typeface="Calibri"/>
              <a:cs typeface="Calibri"/>
              <a:sym typeface="Calibri"/>
            </a:endParaRPr>
          </a:p>
        </p:txBody>
      </p:sp>
      <p:sp>
        <p:nvSpPr>
          <p:cNvPr id="122" name="Google Shape;122;p4"/>
          <p:cNvSpPr txBox="1"/>
          <p:nvPr/>
        </p:nvSpPr>
        <p:spPr>
          <a:xfrm>
            <a:off x="780925" y="6140500"/>
            <a:ext cx="53337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2: Schematic representation of cell cycle phases. </a:t>
            </a:r>
            <a:r>
              <a:rPr lang="en-US">
                <a:latin typeface="Calibri"/>
                <a:ea typeface="Calibri"/>
                <a:cs typeface="Calibri"/>
                <a:sym typeface="Calibri"/>
              </a:rPr>
              <a:t>Image taken from https://en.wikipedia.org/wiki/Cell_cycle_checkpoint</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sp>
        <p:nvSpPr>
          <p:cNvPr id="467" name="Google Shape;467;ga22edc113a_13_63"/>
          <p:cNvSpPr/>
          <p:nvPr/>
        </p:nvSpPr>
        <p:spPr>
          <a:xfrm>
            <a:off x="0" y="0"/>
            <a:ext cx="5468400" cy="6858000"/>
          </a:xfrm>
          <a:prstGeom prst="rect">
            <a:avLst/>
          </a:prstGeom>
          <a:solidFill>
            <a:srgbClr val="5BA6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ga22edc113a_13_63"/>
          <p:cNvSpPr txBox="1"/>
          <p:nvPr>
            <p:ph type="title"/>
          </p:nvPr>
        </p:nvSpPr>
        <p:spPr>
          <a:xfrm>
            <a:off x="621629" y="640080"/>
            <a:ext cx="4225200" cy="5578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solidFill>
                  <a:srgbClr val="FFFFFF"/>
                </a:solidFill>
              </a:rPr>
              <a:t>Method 4: CDC28</a:t>
            </a:r>
            <a:endParaRPr>
              <a:solidFill>
                <a:srgbClr val="FFFFFF"/>
              </a:solidFill>
            </a:endParaRPr>
          </a:p>
        </p:txBody>
      </p:sp>
      <p:pic>
        <p:nvPicPr>
          <p:cNvPr descr="Diagram  Description automatically generated" id="469" name="Google Shape;469;ga22edc113a_13_63"/>
          <p:cNvPicPr preferRelativeResize="0"/>
          <p:nvPr/>
        </p:nvPicPr>
        <p:blipFill rotWithShape="1">
          <a:blip r:embed="rId3">
            <a:alphaModFix/>
          </a:blip>
          <a:srcRect b="0" l="0" r="3362" t="0"/>
          <a:stretch/>
        </p:blipFill>
        <p:spPr>
          <a:xfrm>
            <a:off x="6090177" y="403013"/>
            <a:ext cx="5459470" cy="55788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ac133bf2ca_33_2"/>
          <p:cNvSpPr txBox="1"/>
          <p:nvPr/>
        </p:nvSpPr>
        <p:spPr>
          <a:xfrm>
            <a:off x="1477750" y="747313"/>
            <a:ext cx="9818100" cy="114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6" name="Google Shape;476;gac133bf2ca_33_2"/>
          <p:cNvSpPr txBox="1"/>
          <p:nvPr>
            <p:ph idx="4294967295" type="title"/>
          </p:nvPr>
        </p:nvSpPr>
        <p:spPr>
          <a:xfrm>
            <a:off x="471000" y="-38012"/>
            <a:ext cx="11250000" cy="1138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500" u="none" cap="none" strike="noStrike">
                <a:solidFill>
                  <a:srgbClr val="000000"/>
                </a:solidFill>
                <a:latin typeface="Arial"/>
                <a:ea typeface="Arial"/>
                <a:cs typeface="Arial"/>
                <a:sym typeface="Arial"/>
              </a:rPr>
              <a:t>Introduction to Method </a:t>
            </a:r>
            <a:r>
              <a:rPr lang="en-US" sz="4500">
                <a:solidFill>
                  <a:srgbClr val="000000"/>
                </a:solidFill>
                <a:latin typeface="Arial"/>
                <a:ea typeface="Arial"/>
                <a:cs typeface="Arial"/>
                <a:sym typeface="Arial"/>
              </a:rPr>
              <a:t>4</a:t>
            </a:r>
            <a:endParaRPr b="0" i="0" sz="4500" u="none" cap="none" strike="noStrike">
              <a:solidFill>
                <a:srgbClr val="000000"/>
              </a:solidFill>
              <a:latin typeface="Arial"/>
              <a:ea typeface="Arial"/>
              <a:cs typeface="Arial"/>
              <a:sym typeface="Arial"/>
            </a:endParaRPr>
          </a:p>
        </p:txBody>
      </p:sp>
      <p:sp>
        <p:nvSpPr>
          <p:cNvPr id="477" name="Google Shape;477;gac133bf2ca_33_2"/>
          <p:cNvSpPr/>
          <p:nvPr/>
        </p:nvSpPr>
        <p:spPr>
          <a:xfrm>
            <a:off x="3034600" y="868100"/>
            <a:ext cx="6335400" cy="1916400"/>
          </a:xfrm>
          <a:prstGeom prst="rect">
            <a:avLst/>
          </a:prstGeom>
          <a:gradFill>
            <a:gsLst>
              <a:gs pos="0">
                <a:srgbClr val="3177EE"/>
              </a:gs>
              <a:gs pos="100000">
                <a:srgbClr val="113D8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AIM</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chemeClr val="dk1"/>
              </a:buClr>
              <a:buSzPts val="1100"/>
              <a:buFont typeface="Arial"/>
              <a:buNone/>
            </a:pPr>
            <a:r>
              <a:rPr lang="en-US" sz="2100">
                <a:solidFill>
                  <a:srgbClr val="FFFFFF"/>
                </a:solidFill>
                <a:latin typeface="Calibri"/>
                <a:ea typeface="Calibri"/>
                <a:cs typeface="Calibri"/>
                <a:sym typeface="Calibri"/>
              </a:rPr>
              <a:t>To successfully create a knockdown yeast strain for CDC28 using SiRNA transfection and to assess the effects of this knockdown on yeast apoptosis and metabolism. </a:t>
            </a:r>
            <a:endParaRPr sz="2100">
              <a:solidFill>
                <a:srgbClr val="FFFFFF"/>
              </a:solidFill>
              <a:latin typeface="Calibri"/>
              <a:ea typeface="Calibri"/>
              <a:cs typeface="Calibri"/>
              <a:sym typeface="Calibri"/>
            </a:endParaRPr>
          </a:p>
        </p:txBody>
      </p:sp>
      <p:sp>
        <p:nvSpPr>
          <p:cNvPr id="478" name="Google Shape;478;gac133bf2ca_33_2"/>
          <p:cNvSpPr/>
          <p:nvPr/>
        </p:nvSpPr>
        <p:spPr>
          <a:xfrm>
            <a:off x="3034600" y="2784513"/>
            <a:ext cx="6335400" cy="2042700"/>
          </a:xfrm>
          <a:prstGeom prst="rect">
            <a:avLst/>
          </a:prstGeom>
          <a:gradFill>
            <a:gsLst>
              <a:gs pos="0">
                <a:srgbClr val="3177EE"/>
              </a:gs>
              <a:gs pos="100000">
                <a:srgbClr val="113D8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BACKGROUND</a:t>
            </a:r>
            <a:endParaRPr b="1" sz="3000" u="sng">
              <a:solidFill>
                <a:schemeClr val="lt1"/>
              </a:solidFill>
              <a:latin typeface="Calibri"/>
              <a:ea typeface="Calibri"/>
              <a:cs typeface="Calibri"/>
              <a:sym typeface="Calibri"/>
            </a:endParaRPr>
          </a:p>
          <a:p>
            <a:pPr indent="0" lvl="0" marL="0" marR="0" rtl="0" algn="l">
              <a:lnSpc>
                <a:spcPct val="124090"/>
              </a:lnSpc>
              <a:spcBef>
                <a:spcPts val="0"/>
              </a:spcBef>
              <a:spcAft>
                <a:spcPts val="0"/>
              </a:spcAft>
              <a:buClr>
                <a:schemeClr val="dk1"/>
              </a:buClr>
              <a:buSzPts val="1100"/>
              <a:buFont typeface="Arial"/>
              <a:buNone/>
            </a:pPr>
            <a:r>
              <a:rPr lang="en-US" sz="2100">
                <a:solidFill>
                  <a:srgbClr val="FFFFFF"/>
                </a:solidFill>
                <a:latin typeface="Calibri"/>
                <a:ea typeface="Calibri"/>
                <a:cs typeface="Calibri"/>
                <a:sym typeface="Calibri"/>
              </a:rPr>
              <a:t>CDC28 is a crucial protein involved in the yeast cell cycle, therefore removal of this protein should have interesting effects on cells, which may have implications in cancer therapies  </a:t>
            </a:r>
            <a:endParaRPr sz="2100">
              <a:solidFill>
                <a:srgbClr val="FFFFFF"/>
              </a:solidFill>
              <a:latin typeface="Calibri"/>
              <a:ea typeface="Calibri"/>
              <a:cs typeface="Calibri"/>
              <a:sym typeface="Calibri"/>
            </a:endParaRPr>
          </a:p>
        </p:txBody>
      </p:sp>
      <p:sp>
        <p:nvSpPr>
          <p:cNvPr id="479" name="Google Shape;479;gac133bf2ca_33_2"/>
          <p:cNvSpPr/>
          <p:nvPr/>
        </p:nvSpPr>
        <p:spPr>
          <a:xfrm>
            <a:off x="3034600" y="4827213"/>
            <a:ext cx="6335400" cy="1916400"/>
          </a:xfrm>
          <a:prstGeom prst="rect">
            <a:avLst/>
          </a:prstGeom>
          <a:gradFill>
            <a:gsLst>
              <a:gs pos="0">
                <a:srgbClr val="3177EE"/>
              </a:gs>
              <a:gs pos="100000">
                <a:srgbClr val="113D8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u="sng">
                <a:solidFill>
                  <a:schemeClr val="lt1"/>
                </a:solidFill>
                <a:latin typeface="Calibri"/>
                <a:ea typeface="Calibri"/>
                <a:cs typeface="Calibri"/>
                <a:sym typeface="Calibri"/>
              </a:rPr>
              <a:t>METHOD OVERVIEW</a:t>
            </a:r>
            <a:endParaRPr b="1" sz="3000" u="sng">
              <a:solidFill>
                <a:schemeClr val="lt1"/>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Creating CDC28 knockdown in yeast</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Assessing yeast cell viability using Metabolomics</a:t>
            </a:r>
            <a:endParaRPr sz="2100">
              <a:solidFill>
                <a:srgbClr val="FFFFFF"/>
              </a:solidFill>
              <a:latin typeface="Calibri"/>
              <a:ea typeface="Calibri"/>
              <a:cs typeface="Calibri"/>
              <a:sym typeface="Calibri"/>
            </a:endParaRPr>
          </a:p>
          <a:p>
            <a:pPr indent="-361950" lvl="0" marL="457200" marR="0" rtl="0" algn="ctr">
              <a:lnSpc>
                <a:spcPct val="124090"/>
              </a:lnSpc>
              <a:spcBef>
                <a:spcPts val="0"/>
              </a:spcBef>
              <a:spcAft>
                <a:spcPts val="0"/>
              </a:spcAft>
              <a:buClr>
                <a:srgbClr val="FFFFFF"/>
              </a:buClr>
              <a:buSzPts val="2100"/>
              <a:buFont typeface="Calibri"/>
              <a:buAutoNum type="arabicPeriod"/>
            </a:pPr>
            <a:r>
              <a:rPr lang="en-US" sz="2100">
                <a:solidFill>
                  <a:srgbClr val="FFFFFF"/>
                </a:solidFill>
                <a:latin typeface="Calibri"/>
                <a:ea typeface="Calibri"/>
                <a:cs typeface="Calibri"/>
                <a:sym typeface="Calibri"/>
              </a:rPr>
              <a:t>Flow cytometry to measure cell death </a:t>
            </a:r>
            <a:endParaRPr sz="2100">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ph type="title"/>
          </p:nvPr>
        </p:nvSpPr>
        <p:spPr>
          <a:xfrm>
            <a:off x="54864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Controls </a:t>
            </a:r>
            <a:endParaRPr/>
          </a:p>
        </p:txBody>
      </p:sp>
      <p:sp>
        <p:nvSpPr>
          <p:cNvPr id="486" name="Google Shape;486;p44"/>
          <p:cNvSpPr/>
          <p:nvPr/>
        </p:nvSpPr>
        <p:spPr>
          <a:xfrm>
            <a:off x="953588" y="1201783"/>
            <a:ext cx="5355900" cy="5159700"/>
          </a:xfrm>
          <a:prstGeom prst="rect">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2300" u="sng">
                <a:solidFill>
                  <a:schemeClr val="lt1"/>
                </a:solidFill>
                <a:latin typeface="Calibri"/>
                <a:ea typeface="Calibri"/>
                <a:cs typeface="Calibri"/>
                <a:sym typeface="Calibri"/>
              </a:rPr>
              <a:t>M</a:t>
            </a:r>
            <a:r>
              <a:rPr b="1" i="0" lang="en-US" sz="2300" u="sng" cap="none" strike="noStrike">
                <a:solidFill>
                  <a:schemeClr val="lt1"/>
                </a:solidFill>
                <a:latin typeface="Calibri"/>
                <a:ea typeface="Calibri"/>
                <a:cs typeface="Calibri"/>
                <a:sym typeface="Calibri"/>
              </a:rPr>
              <a:t>aterials</a:t>
            </a:r>
            <a:r>
              <a:rPr b="1" i="0" lang="en-US" sz="1900" u="sng" cap="none" strike="noStrike">
                <a:solidFill>
                  <a:schemeClr val="lt1"/>
                </a:solidFill>
                <a:latin typeface="Calibri"/>
                <a:ea typeface="Calibri"/>
                <a:cs typeface="Calibri"/>
                <a:sym typeface="Calibri"/>
              </a:rPr>
              <a:t>:</a:t>
            </a:r>
            <a:endParaRPr b="1" i="0" sz="1500" u="sng" cap="none" strike="noStrike">
              <a:solidFill>
                <a:srgbClr val="000000"/>
              </a:solidFill>
              <a:latin typeface="Calibri"/>
              <a:ea typeface="Calibri"/>
              <a:cs typeface="Calibri"/>
              <a:sym typeface="Calibri"/>
            </a:endParaRPr>
          </a:p>
          <a:p>
            <a:pPr indent="-349250" lvl="0" marL="457200" marR="0" rtl="0" algn="l">
              <a:lnSpc>
                <a:spcPct val="124090"/>
              </a:lnSpc>
              <a:spcBef>
                <a:spcPts val="0"/>
              </a:spcBef>
              <a:spcAft>
                <a:spcPts val="0"/>
              </a:spcAft>
              <a:buClr>
                <a:srgbClr val="FFFFFF"/>
              </a:buClr>
              <a:buSzPts val="1900"/>
              <a:buFont typeface="Calibri"/>
              <a:buAutoNum type="arabicPeriod"/>
            </a:pPr>
            <a:r>
              <a:rPr i="0" lang="en-US" sz="1900" u="none" cap="none" strike="noStrike">
                <a:solidFill>
                  <a:srgbClr val="FFFFFF"/>
                </a:solidFill>
                <a:latin typeface="Calibri"/>
                <a:ea typeface="Calibri"/>
                <a:cs typeface="Calibri"/>
                <a:sym typeface="Calibri"/>
              </a:rPr>
              <a:t>custom SiRNA oligonucleotides specific for CDC28 </a:t>
            </a:r>
            <a:endParaRPr sz="1900">
              <a:solidFill>
                <a:srgbClr val="FFFFFF"/>
              </a:solidFill>
              <a:latin typeface="Calibri"/>
              <a:ea typeface="Calibri"/>
              <a:cs typeface="Calibri"/>
              <a:sym typeface="Calibri"/>
            </a:endParaRPr>
          </a:p>
          <a:p>
            <a:pPr indent="-349250" lvl="0" marL="457200" marR="0" rtl="0" algn="l">
              <a:lnSpc>
                <a:spcPct val="124090"/>
              </a:lnSpc>
              <a:spcBef>
                <a:spcPts val="0"/>
              </a:spcBef>
              <a:spcAft>
                <a:spcPts val="0"/>
              </a:spcAft>
              <a:buClr>
                <a:srgbClr val="FFFFFF"/>
              </a:buClr>
              <a:buSzPts val="1900"/>
              <a:buFont typeface="Calibri"/>
              <a:buAutoNum type="arabicPeriod"/>
            </a:pPr>
            <a:r>
              <a:rPr i="0" lang="en-US" sz="1900" u="none" cap="none" strike="noStrike">
                <a:solidFill>
                  <a:srgbClr val="FFFFFF"/>
                </a:solidFill>
                <a:latin typeface="Calibri"/>
                <a:ea typeface="Calibri"/>
                <a:cs typeface="Calibri"/>
                <a:sym typeface="Calibri"/>
              </a:rPr>
              <a:t>Non-targeting SiRNA oligonucleotides </a:t>
            </a:r>
            <a:endParaRPr i="0" sz="1900" u="none" cap="none" strike="noStrike">
              <a:solidFill>
                <a:srgbClr val="FFFFFF"/>
              </a:solidFill>
              <a:latin typeface="Calibri"/>
              <a:ea typeface="Calibri"/>
              <a:cs typeface="Calibri"/>
              <a:sym typeface="Calibri"/>
            </a:endParaRPr>
          </a:p>
          <a:p>
            <a:pPr indent="-349250" lvl="0" marL="457200" marR="0" rtl="0" algn="l">
              <a:lnSpc>
                <a:spcPct val="124090"/>
              </a:lnSpc>
              <a:spcBef>
                <a:spcPts val="0"/>
              </a:spcBef>
              <a:spcAft>
                <a:spcPts val="0"/>
              </a:spcAft>
              <a:buClr>
                <a:srgbClr val="FFFFFF"/>
              </a:buClr>
              <a:buSzPts val="1900"/>
              <a:buFont typeface="Calibri"/>
              <a:buAutoNum type="arabicPeriod"/>
            </a:pPr>
            <a:r>
              <a:rPr i="0" lang="en-US" sz="1900" u="none" cap="none" strike="noStrike">
                <a:solidFill>
                  <a:srgbClr val="FFFFFF"/>
                </a:solidFill>
                <a:latin typeface="Calibri"/>
                <a:ea typeface="Calibri"/>
                <a:cs typeface="Calibri"/>
                <a:sym typeface="Calibri"/>
              </a:rPr>
              <a:t>siRNA oligonucleotide for Ubiquitin </a:t>
            </a:r>
            <a:endParaRPr sz="1900">
              <a:solidFill>
                <a:srgbClr val="FFFFFF"/>
              </a:solidFill>
              <a:latin typeface="Calibri"/>
              <a:ea typeface="Calibri"/>
              <a:cs typeface="Calibri"/>
              <a:sym typeface="Calibri"/>
            </a:endParaRPr>
          </a:p>
          <a:p>
            <a:pPr indent="-349250" lvl="0" marL="457200" marR="0" rtl="0" algn="l">
              <a:lnSpc>
                <a:spcPct val="124090"/>
              </a:lnSpc>
              <a:spcBef>
                <a:spcPts val="0"/>
              </a:spcBef>
              <a:spcAft>
                <a:spcPts val="0"/>
              </a:spcAft>
              <a:buClr>
                <a:srgbClr val="FFFFFF"/>
              </a:buClr>
              <a:buSzPts val="1900"/>
              <a:buFont typeface="Arial"/>
              <a:buAutoNum type="arabicPeriod"/>
            </a:pPr>
            <a:r>
              <a:rPr i="0" lang="en-US" sz="1900" u="none" cap="none" strike="noStrike">
                <a:solidFill>
                  <a:srgbClr val="FFFFFF"/>
                </a:solidFill>
                <a:latin typeface="Calibri"/>
                <a:ea typeface="Calibri"/>
                <a:cs typeface="Calibri"/>
                <a:sym typeface="Calibri"/>
              </a:rPr>
              <a:t>AH109 yeast strain </a:t>
            </a:r>
            <a:endParaRPr i="0" sz="1900" u="none" cap="none" strike="noStrike">
              <a:solidFill>
                <a:srgbClr val="FFFFFF"/>
              </a:solidFill>
              <a:latin typeface="Calibri"/>
              <a:ea typeface="Calibri"/>
              <a:cs typeface="Calibri"/>
              <a:sym typeface="Calibri"/>
            </a:endParaRPr>
          </a:p>
          <a:p>
            <a:pPr indent="-349250" lvl="0" marL="457200" marR="0" rtl="0" algn="l">
              <a:lnSpc>
                <a:spcPct val="124090"/>
              </a:lnSpc>
              <a:spcBef>
                <a:spcPts val="0"/>
              </a:spcBef>
              <a:spcAft>
                <a:spcPts val="0"/>
              </a:spcAft>
              <a:buClr>
                <a:srgbClr val="FFFFFF"/>
              </a:buClr>
              <a:buSzPts val="1900"/>
              <a:buFont typeface="Calibri"/>
              <a:buAutoNum type="arabicPeriod"/>
            </a:pPr>
            <a:r>
              <a:rPr i="0" lang="en-US" sz="1900" u="none" cap="none" strike="noStrike">
                <a:solidFill>
                  <a:srgbClr val="FFFFFF"/>
                </a:solidFill>
                <a:latin typeface="Calibri"/>
                <a:ea typeface="Calibri"/>
                <a:cs typeface="Calibri"/>
                <a:sym typeface="Calibri"/>
              </a:rPr>
              <a:t>Amaxa Nucleofector Kit V</a:t>
            </a:r>
            <a:endParaRPr sz="1900">
              <a:solidFill>
                <a:srgbClr val="FFFFFF"/>
              </a:solidFill>
              <a:latin typeface="Calibri"/>
              <a:ea typeface="Calibri"/>
              <a:cs typeface="Calibri"/>
              <a:sym typeface="Calibri"/>
            </a:endParaRPr>
          </a:p>
          <a:p>
            <a:pPr indent="-349250" lvl="0" marL="457200" marR="0" rtl="0" algn="l">
              <a:lnSpc>
                <a:spcPct val="124090"/>
              </a:lnSpc>
              <a:spcBef>
                <a:spcPts val="0"/>
              </a:spcBef>
              <a:spcAft>
                <a:spcPts val="0"/>
              </a:spcAft>
              <a:buClr>
                <a:srgbClr val="FFFFFF"/>
              </a:buClr>
              <a:buSzPts val="1900"/>
              <a:buFont typeface="Calibri"/>
              <a:buAutoNum type="arabicPeriod"/>
            </a:pPr>
            <a:r>
              <a:rPr i="0" lang="en-US" sz="1900" u="none" cap="none" strike="noStrike">
                <a:solidFill>
                  <a:srgbClr val="FFFFFF"/>
                </a:solidFill>
                <a:latin typeface="Calibri"/>
                <a:ea typeface="Calibri"/>
                <a:cs typeface="Calibri"/>
                <a:sym typeface="Calibri"/>
              </a:rPr>
              <a:t>Nucleofector device </a:t>
            </a:r>
            <a:endParaRPr i="0" sz="1900" u="none" cap="none" strike="noStrike">
              <a:solidFill>
                <a:srgbClr val="FFFFFF"/>
              </a:solidFill>
              <a:latin typeface="Calibri"/>
              <a:ea typeface="Calibri"/>
              <a:cs typeface="Calibri"/>
              <a:sym typeface="Calibri"/>
            </a:endParaRPr>
          </a:p>
        </p:txBody>
      </p:sp>
      <p:sp>
        <p:nvSpPr>
          <p:cNvPr id="487" name="Google Shape;487;p44"/>
          <p:cNvSpPr/>
          <p:nvPr/>
        </p:nvSpPr>
        <p:spPr>
          <a:xfrm>
            <a:off x="6540137" y="1263673"/>
            <a:ext cx="5355900" cy="5159700"/>
          </a:xfrm>
          <a:prstGeom prst="rect">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sng" cap="none" strike="noStrike">
                <a:solidFill>
                  <a:schemeClr val="lt1"/>
                </a:solidFill>
                <a:latin typeface="Calibri"/>
                <a:ea typeface="Calibri"/>
                <a:cs typeface="Calibri"/>
                <a:sym typeface="Calibri"/>
              </a:rPr>
              <a:t>Negative Controls: </a:t>
            </a:r>
            <a:endParaRPr b="1" i="0" sz="1800" u="sng" cap="none" strike="noStrike">
              <a:solidFill>
                <a:schemeClr val="lt1"/>
              </a:solidFill>
              <a:latin typeface="Calibri"/>
              <a:ea typeface="Calibri"/>
              <a:cs typeface="Calibri"/>
              <a:sym typeface="Calibri"/>
            </a:endParaRPr>
          </a:p>
          <a:p>
            <a:pPr indent="0" lvl="0" marL="101600" marR="101600" rtl="0" algn="l">
              <a:lnSpc>
                <a:spcPct val="160000"/>
              </a:lnSpc>
              <a:spcBef>
                <a:spcPts val="800"/>
              </a:spcBef>
              <a:spcAft>
                <a:spcPts val="0"/>
              </a:spcAft>
              <a:buClr>
                <a:schemeClr val="dk1"/>
              </a:buClr>
              <a:buSzPts val="1100"/>
              <a:buFont typeface="Arial"/>
              <a:buNone/>
            </a:pPr>
            <a:r>
              <a:rPr i="0" lang="en-US" sz="1800" u="none" cap="none" strike="noStrike">
                <a:solidFill>
                  <a:srgbClr val="FFFFFF"/>
                </a:solidFill>
                <a:latin typeface="Calibri"/>
                <a:ea typeface="Calibri"/>
                <a:cs typeface="Calibri"/>
                <a:sym typeface="Calibri"/>
              </a:rPr>
              <a:t>-Negative control are cells treated with Non-targeting SiRNA oligonucleotides</a:t>
            </a:r>
            <a:endParaRPr i="0" sz="1800" u="none" cap="none" strike="noStrike">
              <a:solidFill>
                <a:srgbClr val="FFFFFF"/>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800"/>
              <a:buFont typeface="Arial"/>
              <a:buNone/>
            </a:pPr>
            <a:r>
              <a:t/>
            </a:r>
            <a:endParaRPr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sng" cap="none" strike="noStrike">
                <a:solidFill>
                  <a:srgbClr val="FFFFFF"/>
                </a:solidFill>
                <a:latin typeface="Calibri"/>
                <a:ea typeface="Calibri"/>
                <a:cs typeface="Calibri"/>
                <a:sym typeface="Calibri"/>
              </a:rPr>
              <a:t>Positive Controls </a:t>
            </a:r>
            <a:endParaRPr b="1" i="0" sz="1800" u="sng" cap="none" strike="noStrike">
              <a:solidFill>
                <a:srgbClr val="FFFFFF"/>
              </a:solidFill>
              <a:latin typeface="Calibri"/>
              <a:ea typeface="Calibri"/>
              <a:cs typeface="Calibri"/>
              <a:sym typeface="Calibri"/>
            </a:endParaRPr>
          </a:p>
          <a:p>
            <a:pPr indent="0" lvl="0" marL="101600" marR="101600" rtl="0" algn="l">
              <a:lnSpc>
                <a:spcPct val="160000"/>
              </a:lnSpc>
              <a:spcBef>
                <a:spcPts val="800"/>
              </a:spcBef>
              <a:spcAft>
                <a:spcPts val="0"/>
              </a:spcAft>
              <a:buClr>
                <a:srgbClr val="000000"/>
              </a:buClr>
              <a:buSzPts val="1800"/>
              <a:buFont typeface="Arial"/>
              <a:buNone/>
            </a:pPr>
            <a:r>
              <a:rPr i="0" lang="en-US" sz="1800" u="none" cap="none" strike="noStrike">
                <a:solidFill>
                  <a:srgbClr val="FFFFFF"/>
                </a:solidFill>
                <a:latin typeface="Calibri"/>
                <a:ea typeface="Calibri"/>
                <a:cs typeface="Calibri"/>
                <a:sym typeface="Calibri"/>
              </a:rPr>
              <a:t>-Positive control are cells treated with siRNA oligonucleotide for Ubiquitin,</a:t>
            </a:r>
            <a:endParaRPr i="0" sz="1800" u="none" cap="none" strike="noStrike">
              <a:solidFill>
                <a:srgbClr val="FFFFFF"/>
              </a:solidFill>
              <a:latin typeface="Calibri"/>
              <a:ea typeface="Calibri"/>
              <a:cs typeface="Calibri"/>
              <a:sym typeface="Calibri"/>
            </a:endParaRPr>
          </a:p>
          <a:p>
            <a:pPr indent="0" lvl="0" marL="0" marR="0" rtl="0" algn="ctr">
              <a:lnSpc>
                <a:spcPct val="100000"/>
              </a:lnSpc>
              <a:spcBef>
                <a:spcPts val="800"/>
              </a:spcBef>
              <a:spcAft>
                <a:spcPts val="0"/>
              </a:spcAft>
              <a:buClr>
                <a:srgbClr val="000000"/>
              </a:buClr>
              <a:buSzPts val="1000"/>
              <a:buFont typeface="Arial"/>
              <a:buNone/>
            </a:pPr>
            <a:r>
              <a:t/>
            </a:r>
            <a:endParaRPr i="0" sz="1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sng" cap="none" strike="noStrike">
                <a:solidFill>
                  <a:srgbClr val="FFFFFF"/>
                </a:solidFill>
                <a:latin typeface="Calibri"/>
                <a:ea typeface="Calibri"/>
                <a:cs typeface="Calibri"/>
                <a:sym typeface="Calibri"/>
              </a:rPr>
              <a:t>Total Replicates </a:t>
            </a:r>
            <a:endParaRPr b="1" i="0" sz="1800" u="sng" cap="none" strike="noStrike">
              <a:solidFill>
                <a:srgbClr val="FFFFFF"/>
              </a:solidFill>
              <a:latin typeface="Calibri"/>
              <a:ea typeface="Calibri"/>
              <a:cs typeface="Calibri"/>
              <a:sym typeface="Calibri"/>
            </a:endParaRPr>
          </a:p>
          <a:p>
            <a:pPr indent="0" lvl="0" marL="101600" marR="101600" rtl="0" algn="l">
              <a:lnSpc>
                <a:spcPct val="160000"/>
              </a:lnSpc>
              <a:spcBef>
                <a:spcPts val="800"/>
              </a:spcBef>
              <a:spcAft>
                <a:spcPts val="800"/>
              </a:spcAft>
              <a:buClr>
                <a:srgbClr val="000000"/>
              </a:buClr>
              <a:buSzPts val="1800"/>
              <a:buFont typeface="Arial"/>
              <a:buNone/>
            </a:pPr>
            <a:r>
              <a:rPr i="0" lang="en-US" sz="1800" u="none" cap="none" strike="noStrike">
                <a:solidFill>
                  <a:srgbClr val="FFFFFF"/>
                </a:solidFill>
                <a:latin typeface="Calibri"/>
                <a:ea typeface="Calibri"/>
                <a:cs typeface="Calibri"/>
                <a:sym typeface="Calibri"/>
              </a:rPr>
              <a:t>There will be 3 replicates of each</a:t>
            </a:r>
            <a:endParaRPr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Knockdown method</a:t>
            </a:r>
            <a:endParaRPr/>
          </a:p>
        </p:txBody>
      </p:sp>
      <p:sp>
        <p:nvSpPr>
          <p:cNvPr id="494" name="Google Shape;494;p45"/>
          <p:cNvSpPr/>
          <p:nvPr/>
        </p:nvSpPr>
        <p:spPr>
          <a:xfrm>
            <a:off x="228600" y="2108625"/>
            <a:ext cx="37887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Source Custom SiRNA oligonucleotides from thermofisher (ready to use)</a:t>
            </a:r>
            <a:endParaRPr b="0" i="0" sz="1400" u="none" cap="none" strike="noStrike">
              <a:solidFill>
                <a:srgbClr val="000000"/>
              </a:solidFill>
              <a:latin typeface="Arial"/>
              <a:ea typeface="Arial"/>
              <a:cs typeface="Arial"/>
              <a:sym typeface="Arial"/>
            </a:endParaRPr>
          </a:p>
        </p:txBody>
      </p:sp>
      <p:sp>
        <p:nvSpPr>
          <p:cNvPr id="495" name="Google Shape;495;p45"/>
          <p:cNvSpPr/>
          <p:nvPr/>
        </p:nvSpPr>
        <p:spPr>
          <a:xfrm>
            <a:off x="3578244" y="2108633"/>
            <a:ext cx="28521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Inoculate AH109 yeast cells in YPD</a:t>
            </a:r>
            <a:endParaRPr b="0" i="0" sz="1400" u="none" cap="none" strike="noStrike">
              <a:solidFill>
                <a:srgbClr val="000000"/>
              </a:solidFill>
              <a:latin typeface="Arial"/>
              <a:ea typeface="Arial"/>
              <a:cs typeface="Arial"/>
              <a:sym typeface="Arial"/>
            </a:endParaRPr>
          </a:p>
        </p:txBody>
      </p:sp>
      <p:sp>
        <p:nvSpPr>
          <p:cNvPr id="496" name="Google Shape;496;p45"/>
          <p:cNvSpPr/>
          <p:nvPr/>
        </p:nvSpPr>
        <p:spPr>
          <a:xfrm>
            <a:off x="8618409" y="4348474"/>
            <a:ext cx="2852100" cy="1763400"/>
          </a:xfrm>
          <a:prstGeom prst="leftArrowCallout">
            <a:avLst>
              <a:gd fmla="val 25000" name="adj1"/>
              <a:gd fmla="val 25000" name="adj2"/>
              <a:gd fmla="val 25000" name="adj3"/>
              <a:gd fmla="val 64977" name="adj4"/>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Incubate cells to allow process to take place</a:t>
            </a:r>
            <a:endParaRPr b="0" i="0" sz="1400" u="none" cap="none" strike="noStrike">
              <a:solidFill>
                <a:srgbClr val="000000"/>
              </a:solidFill>
              <a:latin typeface="Arial"/>
              <a:ea typeface="Arial"/>
              <a:cs typeface="Arial"/>
              <a:sym typeface="Arial"/>
            </a:endParaRPr>
          </a:p>
        </p:txBody>
      </p:sp>
      <p:sp>
        <p:nvSpPr>
          <p:cNvPr id="497" name="Google Shape;497;p45"/>
          <p:cNvSpPr/>
          <p:nvPr/>
        </p:nvSpPr>
        <p:spPr>
          <a:xfrm>
            <a:off x="9033000" y="2204850"/>
            <a:ext cx="3006600" cy="2448300"/>
          </a:xfrm>
          <a:prstGeom prst="downArrowCallout">
            <a:avLst>
              <a:gd fmla="val 25000" name="adj1"/>
              <a:gd fmla="val 25000" name="adj2"/>
              <a:gd fmla="val 25000" name="adj3"/>
              <a:gd fmla="val 64977" name="adj4"/>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lt1"/>
                </a:solidFill>
                <a:latin typeface="Calibri"/>
                <a:ea typeface="Calibri"/>
                <a:cs typeface="Calibri"/>
                <a:sym typeface="Calibri"/>
              </a:rPr>
              <a:t>Follow protocol provided regarding the use of Nucleofector device to transfer the SiRNA into the yeast cells</a:t>
            </a:r>
            <a:endParaRPr b="0" i="0" sz="1800" u="none" cap="none" strike="noStrike">
              <a:solidFill>
                <a:schemeClr val="lt1"/>
              </a:solidFill>
              <a:latin typeface="Calibri"/>
              <a:ea typeface="Calibri"/>
              <a:cs typeface="Calibri"/>
              <a:sym typeface="Calibri"/>
            </a:endParaRPr>
          </a:p>
        </p:txBody>
      </p:sp>
      <p:sp>
        <p:nvSpPr>
          <p:cNvPr id="498" name="Google Shape;498;p45"/>
          <p:cNvSpPr/>
          <p:nvPr/>
        </p:nvSpPr>
        <p:spPr>
          <a:xfrm>
            <a:off x="6003400" y="2108625"/>
            <a:ext cx="32985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Allow cells to grow, remove media and wash cells</a:t>
            </a:r>
            <a:endParaRPr b="0" i="0" sz="1400" u="none" cap="none" strike="noStrike">
              <a:solidFill>
                <a:srgbClr val="000000"/>
              </a:solidFill>
              <a:latin typeface="Arial"/>
              <a:ea typeface="Arial"/>
              <a:cs typeface="Arial"/>
              <a:sym typeface="Arial"/>
            </a:endParaRPr>
          </a:p>
        </p:txBody>
      </p:sp>
      <p:sp>
        <p:nvSpPr>
          <p:cNvPr id="499" name="Google Shape;499;p45"/>
          <p:cNvSpPr/>
          <p:nvPr/>
        </p:nvSpPr>
        <p:spPr>
          <a:xfrm flipH="1">
            <a:off x="5378553" y="4348898"/>
            <a:ext cx="36636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Repeat steps with the different controls mentioned in previous slide</a:t>
            </a:r>
            <a:endParaRPr b="0" i="0" sz="1400" u="none" cap="none" strike="noStrike">
              <a:solidFill>
                <a:srgbClr val="000000"/>
              </a:solidFill>
              <a:latin typeface="Arial"/>
              <a:ea typeface="Arial"/>
              <a:cs typeface="Arial"/>
              <a:sym typeface="Arial"/>
            </a:endParaRPr>
          </a:p>
        </p:txBody>
      </p:sp>
      <p:sp>
        <p:nvSpPr>
          <p:cNvPr id="500" name="Google Shape;500;p45"/>
          <p:cNvSpPr/>
          <p:nvPr/>
        </p:nvSpPr>
        <p:spPr>
          <a:xfrm flipH="1">
            <a:off x="2057400" y="4361575"/>
            <a:ext cx="37887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confirm effectiveness of CDC Knock-down using qPCR and western blot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Assessing the effects CDC28 knockdown on yeast cell metabolomics</a:t>
            </a:r>
            <a:endParaRPr/>
          </a:p>
        </p:txBody>
      </p:sp>
      <p:sp>
        <p:nvSpPr>
          <p:cNvPr id="507" name="Google Shape;507;p46"/>
          <p:cNvSpPr/>
          <p:nvPr/>
        </p:nvSpPr>
        <p:spPr>
          <a:xfrm>
            <a:off x="2902175" y="2147225"/>
            <a:ext cx="3068700" cy="2156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Inoculate from a colony into a YPD culture and grow to saturation</a:t>
            </a:r>
            <a:endParaRPr b="0" i="0" sz="1400" u="none" cap="none" strike="noStrike">
              <a:solidFill>
                <a:srgbClr val="000000"/>
              </a:solidFill>
              <a:latin typeface="Arial"/>
              <a:ea typeface="Arial"/>
              <a:cs typeface="Arial"/>
              <a:sym typeface="Arial"/>
            </a:endParaRPr>
          </a:p>
        </p:txBody>
      </p:sp>
      <p:sp>
        <p:nvSpPr>
          <p:cNvPr id="508" name="Google Shape;508;p46"/>
          <p:cNvSpPr/>
          <p:nvPr/>
        </p:nvSpPr>
        <p:spPr>
          <a:xfrm>
            <a:off x="7932546" y="4216074"/>
            <a:ext cx="2852100" cy="1763400"/>
          </a:xfrm>
          <a:prstGeom prst="leftArrowCallout">
            <a:avLst>
              <a:gd fmla="val 25000" name="adj1"/>
              <a:gd fmla="val 25000" name="adj2"/>
              <a:gd fmla="val 25000" name="adj3"/>
              <a:gd fmla="val 64977" name="adj4"/>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Purify sample and remove non-metabolites</a:t>
            </a:r>
            <a:endParaRPr b="0" i="0" sz="1400" u="none" cap="none" strike="noStrike">
              <a:solidFill>
                <a:srgbClr val="000000"/>
              </a:solidFill>
              <a:latin typeface="Arial"/>
              <a:ea typeface="Arial"/>
              <a:cs typeface="Arial"/>
              <a:sym typeface="Arial"/>
            </a:endParaRPr>
          </a:p>
        </p:txBody>
      </p:sp>
      <p:sp>
        <p:nvSpPr>
          <p:cNvPr id="509" name="Google Shape;509;p46"/>
          <p:cNvSpPr/>
          <p:nvPr/>
        </p:nvSpPr>
        <p:spPr>
          <a:xfrm>
            <a:off x="8399875" y="2644049"/>
            <a:ext cx="2852100" cy="1763400"/>
          </a:xfrm>
          <a:prstGeom prst="downArrowCallout">
            <a:avLst>
              <a:gd fmla="val 25000" name="adj1"/>
              <a:gd fmla="val 25000" name="adj2"/>
              <a:gd fmla="val 25000" name="adj3"/>
              <a:gd fmla="val 64977" name="adj4"/>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Vortex yeast cells in the presence of glass beads to extract metabolites </a:t>
            </a:r>
            <a:endParaRPr b="0" i="0" sz="1400" u="none" cap="none" strike="noStrike">
              <a:solidFill>
                <a:srgbClr val="000000"/>
              </a:solidFill>
              <a:latin typeface="Arial"/>
              <a:ea typeface="Arial"/>
              <a:cs typeface="Arial"/>
              <a:sym typeface="Arial"/>
            </a:endParaRPr>
          </a:p>
        </p:txBody>
      </p:sp>
      <p:sp>
        <p:nvSpPr>
          <p:cNvPr id="510" name="Google Shape;510;p46"/>
          <p:cNvSpPr/>
          <p:nvPr/>
        </p:nvSpPr>
        <p:spPr>
          <a:xfrm>
            <a:off x="5496344" y="2242172"/>
            <a:ext cx="3068700" cy="19662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Add ice cold ethanol to dissolve metabolites</a:t>
            </a:r>
            <a:endParaRPr b="0" i="0" sz="1400" u="none" cap="none" strike="noStrike">
              <a:solidFill>
                <a:srgbClr val="000000"/>
              </a:solidFill>
              <a:latin typeface="Arial"/>
              <a:ea typeface="Arial"/>
              <a:cs typeface="Arial"/>
              <a:sym typeface="Arial"/>
            </a:endParaRPr>
          </a:p>
        </p:txBody>
      </p:sp>
      <p:sp>
        <p:nvSpPr>
          <p:cNvPr id="511" name="Google Shape;511;p46"/>
          <p:cNvSpPr/>
          <p:nvPr/>
        </p:nvSpPr>
        <p:spPr>
          <a:xfrm flipH="1">
            <a:off x="5445264" y="4165522"/>
            <a:ext cx="2946600" cy="18648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Record and analyse NMR spectra of each sample</a:t>
            </a:r>
            <a:endParaRPr b="0" i="0" sz="1400" u="none" cap="none" strike="noStrike">
              <a:solidFill>
                <a:srgbClr val="000000"/>
              </a:solidFill>
              <a:latin typeface="Arial"/>
              <a:ea typeface="Arial"/>
              <a:cs typeface="Arial"/>
              <a:sym typeface="Arial"/>
            </a:endParaRPr>
          </a:p>
        </p:txBody>
      </p:sp>
      <p:sp>
        <p:nvSpPr>
          <p:cNvPr id="512" name="Google Shape;512;p46"/>
          <p:cNvSpPr/>
          <p:nvPr/>
        </p:nvSpPr>
        <p:spPr>
          <a:xfrm flipH="1">
            <a:off x="1904924" y="4216225"/>
            <a:ext cx="40236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Repeat for CDC28 knockdown yeast to assess the difference in yeast metabolites</a:t>
            </a:r>
            <a:endParaRPr b="0" i="0" sz="1400" u="none" cap="none" strike="noStrike">
              <a:solidFill>
                <a:srgbClr val="000000"/>
              </a:solidFill>
              <a:latin typeface="Arial"/>
              <a:ea typeface="Arial"/>
              <a:cs typeface="Arial"/>
              <a:sym typeface="Arial"/>
            </a:endParaRPr>
          </a:p>
        </p:txBody>
      </p:sp>
      <p:sp>
        <p:nvSpPr>
          <p:cNvPr id="513" name="Google Shape;513;p46"/>
          <p:cNvSpPr/>
          <p:nvPr/>
        </p:nvSpPr>
        <p:spPr>
          <a:xfrm>
            <a:off x="581376" y="2204299"/>
            <a:ext cx="2852100" cy="20295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Prepare AH109 Yeast stock and streak onto plate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Assessing the effects of CDC28 on apoptosis using flow cytometry</a:t>
            </a:r>
            <a:endParaRPr/>
          </a:p>
        </p:txBody>
      </p:sp>
      <p:sp>
        <p:nvSpPr>
          <p:cNvPr id="520" name="Google Shape;520;p47"/>
          <p:cNvSpPr/>
          <p:nvPr/>
        </p:nvSpPr>
        <p:spPr>
          <a:xfrm>
            <a:off x="8548499" y="3723325"/>
            <a:ext cx="3040500" cy="2071800"/>
          </a:xfrm>
          <a:prstGeom prst="leftArrowCallout">
            <a:avLst>
              <a:gd fmla="val 25000" name="adj1"/>
              <a:gd fmla="val 25000" name="adj2"/>
              <a:gd fmla="val 25000" name="adj3"/>
              <a:gd fmla="val 64977" name="adj4"/>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rgbClr val="FFFFFF"/>
                </a:solidFill>
                <a:latin typeface="Arial"/>
                <a:ea typeface="Arial"/>
                <a:cs typeface="Arial"/>
                <a:sym typeface="Arial"/>
              </a:rPr>
              <a:t>Stain cells with PE-annexin V and 7-AAD to detect early and late apoptosis </a:t>
            </a:r>
            <a:endParaRPr b="0" i="0" sz="1400" u="none" cap="none" strike="noStrike">
              <a:solidFill>
                <a:srgbClr val="000000"/>
              </a:solidFill>
              <a:latin typeface="Arial"/>
              <a:ea typeface="Arial"/>
              <a:cs typeface="Arial"/>
              <a:sym typeface="Arial"/>
            </a:endParaRPr>
          </a:p>
        </p:txBody>
      </p:sp>
      <p:sp>
        <p:nvSpPr>
          <p:cNvPr id="521" name="Google Shape;521;p47"/>
          <p:cNvSpPr/>
          <p:nvPr/>
        </p:nvSpPr>
        <p:spPr>
          <a:xfrm flipH="1">
            <a:off x="5516925" y="3742975"/>
            <a:ext cx="3557400" cy="20718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lt1"/>
                </a:solidFill>
                <a:latin typeface="Calibri"/>
                <a:ea typeface="Calibri"/>
                <a:cs typeface="Calibri"/>
                <a:sym typeface="Calibri"/>
              </a:rPr>
              <a:t>Use flow cytometry to measure cells in early or late apoptosis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47"/>
          <p:cNvSpPr/>
          <p:nvPr/>
        </p:nvSpPr>
        <p:spPr>
          <a:xfrm flipH="1">
            <a:off x="2688849" y="3886525"/>
            <a:ext cx="32874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Repeat for CDC28 knockdown yeast </a:t>
            </a:r>
            <a:endParaRPr b="0" i="0" sz="1400" u="none" cap="none" strike="noStrike">
              <a:solidFill>
                <a:srgbClr val="000000"/>
              </a:solidFill>
              <a:latin typeface="Arial"/>
              <a:ea typeface="Arial"/>
              <a:cs typeface="Arial"/>
              <a:sym typeface="Arial"/>
            </a:endParaRPr>
          </a:p>
        </p:txBody>
      </p:sp>
      <p:sp>
        <p:nvSpPr>
          <p:cNvPr id="523" name="Google Shape;523;p47"/>
          <p:cNvSpPr/>
          <p:nvPr/>
        </p:nvSpPr>
        <p:spPr>
          <a:xfrm>
            <a:off x="9148225" y="1948600"/>
            <a:ext cx="2852100" cy="2071800"/>
          </a:xfrm>
          <a:prstGeom prst="downArrowCallout">
            <a:avLst>
              <a:gd fmla="val 25000" name="adj1"/>
              <a:gd fmla="val 25000" name="adj2"/>
              <a:gd fmla="val 25000" name="adj3"/>
              <a:gd fmla="val 64977" name="adj4"/>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alibri"/>
                <a:ea typeface="Calibri"/>
                <a:cs typeface="Calibri"/>
                <a:sym typeface="Calibri"/>
              </a:rPr>
              <a:t>Remove cells from media and wash them. Then resuspend cells</a:t>
            </a:r>
            <a:endParaRPr b="0" i="0" sz="1800" u="none" cap="none" strike="noStrike">
              <a:solidFill>
                <a:srgbClr val="FFFFFF"/>
              </a:solidFill>
              <a:latin typeface="Calibri"/>
              <a:ea typeface="Calibri"/>
              <a:cs typeface="Calibri"/>
              <a:sym typeface="Calibri"/>
            </a:endParaRPr>
          </a:p>
        </p:txBody>
      </p:sp>
      <p:sp>
        <p:nvSpPr>
          <p:cNvPr id="524" name="Google Shape;524;p47"/>
          <p:cNvSpPr/>
          <p:nvPr/>
        </p:nvSpPr>
        <p:spPr>
          <a:xfrm>
            <a:off x="6094566" y="1758174"/>
            <a:ext cx="3446700" cy="18978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a:effectLst>
            <a:outerShdw blurRad="57150" rotWithShape="0" algn="bl" dir="5400000" dist="19050">
              <a:srgbClr val="0000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alibri"/>
                <a:ea typeface="Calibri"/>
                <a:cs typeface="Calibri"/>
                <a:sym typeface="Calibri"/>
              </a:rPr>
              <a:t>The cells grown in normal YPD growth media is the control</a:t>
            </a:r>
            <a:endParaRPr b="0" i="0" sz="1800" u="none" cap="none" strike="noStrike">
              <a:solidFill>
                <a:srgbClr val="FFFFFF"/>
              </a:solidFill>
              <a:latin typeface="Calibri"/>
              <a:ea typeface="Calibri"/>
              <a:cs typeface="Calibri"/>
              <a:sym typeface="Calibri"/>
            </a:endParaRPr>
          </a:p>
        </p:txBody>
      </p:sp>
      <p:sp>
        <p:nvSpPr>
          <p:cNvPr id="525" name="Google Shape;525;p47"/>
          <p:cNvSpPr/>
          <p:nvPr/>
        </p:nvSpPr>
        <p:spPr>
          <a:xfrm>
            <a:off x="3119700" y="1671175"/>
            <a:ext cx="3446700" cy="20718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Inoculate from a colony into a YPD culture and grow to saturation</a:t>
            </a:r>
            <a:endParaRPr b="0" i="0" sz="1400" u="none" cap="none" strike="noStrike">
              <a:solidFill>
                <a:srgbClr val="000000"/>
              </a:solidFill>
              <a:latin typeface="Arial"/>
              <a:ea typeface="Arial"/>
              <a:cs typeface="Arial"/>
              <a:sym typeface="Arial"/>
            </a:endParaRPr>
          </a:p>
        </p:txBody>
      </p:sp>
      <p:sp>
        <p:nvSpPr>
          <p:cNvPr id="526" name="Google Shape;526;p47"/>
          <p:cNvSpPr/>
          <p:nvPr/>
        </p:nvSpPr>
        <p:spPr>
          <a:xfrm>
            <a:off x="377603" y="1825375"/>
            <a:ext cx="3287400" cy="1763400"/>
          </a:xfrm>
          <a:prstGeom prst="notchedRightArrow">
            <a:avLst>
              <a:gd fmla="val 50000" name="adj1"/>
              <a:gd fmla="val 50000" name="adj2"/>
            </a:avLst>
          </a:prstGeom>
          <a:gradFill>
            <a:gsLst>
              <a:gs pos="0">
                <a:srgbClr val="3177EE"/>
              </a:gs>
              <a:gs pos="100000">
                <a:srgbClr val="113D8A"/>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Prepare AH109 Yeast stock and streak onto plate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ac133bf2ca_19_0"/>
          <p:cNvSpPr/>
          <p:nvPr/>
        </p:nvSpPr>
        <p:spPr>
          <a:xfrm>
            <a:off x="4325825" y="1979100"/>
            <a:ext cx="3638700" cy="2899800"/>
          </a:xfrm>
          <a:prstGeom prst="rect">
            <a:avLst/>
          </a:prstGeom>
          <a:gradFill>
            <a:gsLst>
              <a:gs pos="0">
                <a:srgbClr val="696969"/>
              </a:gs>
              <a:gs pos="100000">
                <a:srgbClr val="1D1D1D"/>
              </a:gs>
            </a:gsLst>
            <a:path path="circle">
              <a:fillToRect b="50%" l="50%" r="50%" t="50%"/>
            </a:path>
            <a:tileRect/>
          </a:gra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Experimental predictions</a:t>
            </a:r>
            <a:endParaRPr>
              <a:solidFill>
                <a:srgbClr val="FFFFFF"/>
              </a:solidFill>
            </a:endParaRPr>
          </a:p>
        </p:txBody>
      </p:sp>
      <p:sp>
        <p:nvSpPr>
          <p:cNvPr id="533" name="Google Shape;533;gac133bf2ca_19_0"/>
          <p:cNvSpPr/>
          <p:nvPr/>
        </p:nvSpPr>
        <p:spPr>
          <a:xfrm>
            <a:off x="2438438" y="672039"/>
            <a:ext cx="2579400" cy="2550900"/>
          </a:xfrm>
          <a:prstGeom prst="ellipse">
            <a:avLst/>
          </a:prstGeom>
          <a:gradFill>
            <a:gsLst>
              <a:gs pos="0">
                <a:srgbClr val="4E29AA"/>
              </a:gs>
              <a:gs pos="100000">
                <a:srgbClr val="1E123D"/>
              </a:gs>
            </a:gsLst>
            <a:path path="circle">
              <a:fillToRect b="50%" l="50%" r="50%" t="50%"/>
            </a:path>
            <a:tileRect/>
          </a:gra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300"/>
              <a:buFont typeface="Arial"/>
              <a:buNone/>
            </a:pPr>
            <a:r>
              <a:rPr lang="en-US" sz="1200">
                <a:solidFill>
                  <a:srgbClr val="FFFFFF"/>
                </a:solidFill>
                <a:latin typeface="Calibri"/>
                <a:ea typeface="Calibri"/>
                <a:cs typeface="Calibri"/>
                <a:sym typeface="Calibri"/>
              </a:rPr>
              <a:t>YGR232W is a paralog of gankyrin which is supposed to inhibit CDK4 in humans. Therefore we expect YGR232W to act in a similar way to gankyrin when interacting with CDK4 in yeast models</a:t>
            </a:r>
            <a:endParaRPr b="0" i="0" sz="1200" u="none" cap="none" strike="noStrike">
              <a:solidFill>
                <a:srgbClr val="FFFFFF"/>
              </a:solidFill>
              <a:latin typeface="Arial"/>
              <a:ea typeface="Arial"/>
              <a:cs typeface="Arial"/>
              <a:sym typeface="Arial"/>
            </a:endParaRPr>
          </a:p>
        </p:txBody>
      </p:sp>
      <p:sp>
        <p:nvSpPr>
          <p:cNvPr id="534" name="Google Shape;534;gac133bf2ca_19_0"/>
          <p:cNvSpPr/>
          <p:nvPr/>
        </p:nvSpPr>
        <p:spPr>
          <a:xfrm>
            <a:off x="7292662" y="738065"/>
            <a:ext cx="2460900" cy="2535000"/>
          </a:xfrm>
          <a:prstGeom prst="ellipse">
            <a:avLst/>
          </a:prstGeom>
          <a:gradFill>
            <a:gsLst>
              <a:gs pos="0">
                <a:srgbClr val="F48208"/>
              </a:gs>
              <a:gs pos="100000">
                <a:srgbClr val="703E08"/>
              </a:gs>
            </a:gsLst>
            <a:path path="circle">
              <a:fillToRect b="50%" l="50%" r="50%" t="50%"/>
            </a:path>
            <a:tileRect/>
          </a:gra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chemeClr val="lt1"/>
                </a:solidFill>
                <a:latin typeface="Calibri"/>
                <a:ea typeface="Calibri"/>
                <a:cs typeface="Calibri"/>
                <a:sym typeface="Calibri"/>
              </a:rPr>
              <a:t>Under starvation restrictions such as being grown in amino acid </a:t>
            </a:r>
            <a:r>
              <a:rPr lang="en-US" sz="1200">
                <a:solidFill>
                  <a:schemeClr val="lt1"/>
                </a:solidFill>
                <a:latin typeface="Calibri"/>
                <a:ea typeface="Calibri"/>
                <a:cs typeface="Calibri"/>
                <a:sym typeface="Calibri"/>
              </a:rPr>
              <a:t>deficient</a:t>
            </a:r>
            <a:r>
              <a:rPr lang="en-US" sz="1200">
                <a:solidFill>
                  <a:schemeClr val="lt1"/>
                </a:solidFill>
                <a:latin typeface="Calibri"/>
                <a:ea typeface="Calibri"/>
                <a:cs typeface="Calibri"/>
                <a:sym typeface="Calibri"/>
              </a:rPr>
              <a:t> media, yeast cells will present abnormal growth patterns and a change in their metabolites </a:t>
            </a:r>
            <a:endParaRPr b="0" i="0" sz="1200" u="none" cap="none" strike="noStrike">
              <a:solidFill>
                <a:schemeClr val="lt1"/>
              </a:solidFill>
              <a:latin typeface="Calibri"/>
              <a:ea typeface="Calibri"/>
              <a:cs typeface="Calibri"/>
              <a:sym typeface="Calibri"/>
            </a:endParaRPr>
          </a:p>
        </p:txBody>
      </p:sp>
      <p:sp>
        <p:nvSpPr>
          <p:cNvPr id="535" name="Google Shape;535;gac133bf2ca_19_0"/>
          <p:cNvSpPr/>
          <p:nvPr/>
        </p:nvSpPr>
        <p:spPr>
          <a:xfrm>
            <a:off x="2447457" y="3707044"/>
            <a:ext cx="2561400" cy="2439900"/>
          </a:xfrm>
          <a:prstGeom prst="ellipse">
            <a:avLst/>
          </a:prstGeom>
          <a:gradFill>
            <a:gsLst>
              <a:gs pos="0">
                <a:srgbClr val="3177EE"/>
              </a:gs>
              <a:gs pos="100000">
                <a:srgbClr val="113D8A"/>
              </a:gs>
            </a:gsLst>
            <a:path path="circle">
              <a:fillToRect b="50%" l="50%" r="50%" t="50%"/>
            </a:path>
            <a:tileRect/>
          </a:gra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a:solidFill>
                  <a:schemeClr val="lt1"/>
                </a:solidFill>
                <a:latin typeface="Calibri"/>
                <a:ea typeface="Calibri"/>
                <a:cs typeface="Calibri"/>
                <a:sym typeface="Calibri"/>
              </a:rPr>
              <a:t>In the absence of CDC28 the cell cycle should be halted. If this occurs apoptosis should follow as the cells will not grow, lose viability (metabolomics) and will therefore die.</a:t>
            </a:r>
            <a:endParaRPr b="0" i="0" u="none" cap="none" strike="noStrike">
              <a:solidFill>
                <a:schemeClr val="lt1"/>
              </a:solidFill>
              <a:latin typeface="Calibri"/>
              <a:ea typeface="Calibri"/>
              <a:cs typeface="Calibri"/>
              <a:sym typeface="Calibri"/>
            </a:endParaRPr>
          </a:p>
        </p:txBody>
      </p:sp>
      <p:sp>
        <p:nvSpPr>
          <p:cNvPr id="536" name="Google Shape;536;gac133bf2ca_19_0"/>
          <p:cNvSpPr/>
          <p:nvPr/>
        </p:nvSpPr>
        <p:spPr>
          <a:xfrm>
            <a:off x="7292639" y="3668039"/>
            <a:ext cx="2460900" cy="2517900"/>
          </a:xfrm>
          <a:prstGeom prst="ellipse">
            <a:avLst/>
          </a:prstGeom>
          <a:gradFill>
            <a:gsLst>
              <a:gs pos="0">
                <a:srgbClr val="51AB2A"/>
              </a:gs>
              <a:gs pos="100000">
                <a:srgbClr val="203E13"/>
              </a:gs>
            </a:gsLst>
            <a:path path="circle">
              <a:fillToRect b="50%" l="50%" r="50%" t="50%"/>
            </a:path>
            <a:tileRect/>
          </a:gra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chemeClr val="lt1"/>
                </a:solidFill>
                <a:latin typeface="Calibri"/>
                <a:ea typeface="Calibri"/>
                <a:cs typeface="Calibri"/>
                <a:sym typeface="Calibri"/>
              </a:rPr>
              <a:t>Inhibiting CLB1 will stop CDC28 binding and will therefore halt or slow the cell cycle. Therefore we will see apoptosis and a change in cell viability through metabolomic studies</a:t>
            </a:r>
            <a:endParaRPr b="0" i="0" sz="1200" u="none" cap="none" strike="noStrike">
              <a:solidFill>
                <a:schemeClr val="lt1"/>
              </a:solidFill>
              <a:latin typeface="Calibri"/>
              <a:ea typeface="Calibri"/>
              <a:cs typeface="Calibri"/>
              <a:sym typeface="Calibri"/>
            </a:endParaRPr>
          </a:p>
        </p:txBody>
      </p:sp>
      <p:sp>
        <p:nvSpPr>
          <p:cNvPr id="537" name="Google Shape;537;gac133bf2ca_19_0"/>
          <p:cNvSpPr txBox="1"/>
          <p:nvPr/>
        </p:nvSpPr>
        <p:spPr>
          <a:xfrm>
            <a:off x="4778350" y="5970350"/>
            <a:ext cx="29880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8: Hypothesised results for designed methodologies</a:t>
            </a:r>
            <a:endParaRPr i="1">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sp>
        <p:nvSpPr>
          <p:cNvPr id="543" name="Google Shape;543;ga22edc113a_13_8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  Description automatically generated" id="544" name="Google Shape;544;ga22edc113a_13_86"/>
          <p:cNvPicPr preferRelativeResize="0"/>
          <p:nvPr/>
        </p:nvPicPr>
        <p:blipFill rotWithShape="1">
          <a:blip r:embed="rId3">
            <a:alphaModFix/>
          </a:blip>
          <a:srcRect b="19150" l="0" r="9090" t="7081"/>
          <a:stretch/>
        </p:blipFill>
        <p:spPr>
          <a:xfrm>
            <a:off x="3523488" y="10"/>
            <a:ext cx="8668511" cy="6857989"/>
          </a:xfrm>
          <a:prstGeom prst="rect">
            <a:avLst/>
          </a:prstGeom>
          <a:noFill/>
          <a:ln>
            <a:noFill/>
          </a:ln>
        </p:spPr>
      </p:pic>
      <p:sp>
        <p:nvSpPr>
          <p:cNvPr id="545" name="Google Shape;545;ga22edc113a_13_86"/>
          <p:cNvSpPr/>
          <p:nvPr/>
        </p:nvSpPr>
        <p:spPr>
          <a:xfrm>
            <a:off x="0" y="0"/>
            <a:ext cx="9756600"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00" u="none" cap="none" strike="noStrike">
              <a:solidFill>
                <a:schemeClr val="lt1"/>
              </a:solidFill>
              <a:latin typeface="Calibri"/>
              <a:ea typeface="Calibri"/>
              <a:cs typeface="Calibri"/>
              <a:sym typeface="Calibri"/>
            </a:endParaRPr>
          </a:p>
        </p:txBody>
      </p:sp>
      <p:sp>
        <p:nvSpPr>
          <p:cNvPr id="546" name="Google Shape;546;ga22edc113a_13_86"/>
          <p:cNvSpPr txBox="1"/>
          <p:nvPr>
            <p:ph type="ctrTitle"/>
          </p:nvPr>
        </p:nvSpPr>
        <p:spPr>
          <a:xfrm>
            <a:off x="567550" y="1585395"/>
            <a:ext cx="4023300" cy="1975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6000"/>
              <a:buFont typeface="Arial"/>
              <a:buNone/>
            </a:pPr>
            <a:r>
              <a:rPr lang="en-US" sz="4600"/>
              <a:t>Path Analysis</a:t>
            </a:r>
            <a:endParaRPr sz="2800"/>
          </a:p>
        </p:txBody>
      </p:sp>
      <p:sp>
        <p:nvSpPr>
          <p:cNvPr id="547" name="Google Shape;547;ga22edc113a_13_86"/>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8" name="Google Shape;548;ga22edc113a_13_86"/>
          <p:cNvSpPr/>
          <p:nvPr/>
        </p:nvSpPr>
        <p:spPr>
          <a:xfrm>
            <a:off x="590354" y="3632520"/>
            <a:ext cx="3977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Path Analysis </a:t>
            </a:r>
            <a:endParaRPr/>
          </a:p>
        </p:txBody>
      </p:sp>
      <p:sp>
        <p:nvSpPr>
          <p:cNvPr id="555" name="Google Shape;555;p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1800"/>
              <a:t>We computed all the shortest paths between the yeast homolog of CDC28 (YBR160W) and one node of interest (YLR466W):</a:t>
            </a:r>
            <a:endParaRPr/>
          </a:p>
          <a:p>
            <a:pPr indent="-342900" lvl="0" marL="457200" rtl="0" algn="l">
              <a:lnSpc>
                <a:spcPct val="90000"/>
              </a:lnSpc>
              <a:spcBef>
                <a:spcPts val="1000"/>
              </a:spcBef>
              <a:spcAft>
                <a:spcPts val="0"/>
              </a:spcAft>
              <a:buSzPts val="1800"/>
              <a:buChar char="•"/>
            </a:pPr>
            <a:r>
              <a:rPr lang="en-US" sz="1800"/>
              <a:t>The aim here was to find meaningful paths between our target node and an interesting node which contains a biologically significant node.</a:t>
            </a:r>
            <a:endParaRPr/>
          </a:p>
          <a:p>
            <a:pPr indent="-342900" lvl="0" marL="457200" rtl="0" algn="l">
              <a:lnSpc>
                <a:spcPct val="90000"/>
              </a:lnSpc>
              <a:spcBef>
                <a:spcPts val="0"/>
              </a:spcBef>
              <a:spcAft>
                <a:spcPts val="0"/>
              </a:spcAft>
              <a:buSzPts val="1800"/>
              <a:buChar char="•"/>
            </a:pPr>
            <a:r>
              <a:rPr lang="en-US" sz="1800"/>
              <a:t>Along all 8 of the shortest paths, the node YFL038C has degree 150, and within its own community, YFL038C has a degree of 131, making it the largest connected node in its community.</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US" sz="1800"/>
              <a:t>We then found all of the next shortest paths between YBR160W and YLR466W after removing YFL038C. We found that there were 22 new shortest paths of length 4.</a:t>
            </a:r>
            <a:endParaRPr sz="1800"/>
          </a:p>
          <a:p>
            <a:pPr indent="-342900" lvl="0" marL="457200" rtl="0" algn="l">
              <a:lnSpc>
                <a:spcPct val="90000"/>
              </a:lnSpc>
              <a:spcBef>
                <a:spcPts val="0"/>
              </a:spcBef>
              <a:spcAft>
                <a:spcPts val="0"/>
              </a:spcAft>
              <a:buSzPts val="1800"/>
              <a:buChar char="•"/>
            </a:pPr>
            <a:r>
              <a:rPr lang="en-US" sz="1800"/>
              <a:t>Please find the code/results in the Math_path_analysis_between_YBR160W_and_YLR466W folder</a:t>
            </a:r>
            <a:endParaRPr/>
          </a:p>
          <a:p>
            <a:pPr indent="0" lvl="0" marL="0" rtl="0" algn="l">
              <a:lnSpc>
                <a:spcPct val="90000"/>
              </a:lnSpc>
              <a:spcBef>
                <a:spcPts val="1000"/>
              </a:spcBef>
              <a:spcAft>
                <a:spcPts val="0"/>
              </a:spcAft>
              <a:buSzPts val="1800"/>
              <a:buNone/>
            </a:pPr>
            <a:r>
              <a:t/>
            </a:r>
            <a:endParaRPr sz="1800"/>
          </a:p>
        </p:txBody>
      </p:sp>
      <p:pic>
        <p:nvPicPr>
          <p:cNvPr id="556" name="Google Shape;556;p48"/>
          <p:cNvPicPr preferRelativeResize="0"/>
          <p:nvPr/>
        </p:nvPicPr>
        <p:blipFill>
          <a:blip r:embed="rId3">
            <a:alphaModFix/>
          </a:blip>
          <a:stretch>
            <a:fillRect/>
          </a:stretch>
        </p:blipFill>
        <p:spPr>
          <a:xfrm>
            <a:off x="938075" y="3744075"/>
            <a:ext cx="1638300" cy="1333500"/>
          </a:xfrm>
          <a:prstGeom prst="rect">
            <a:avLst/>
          </a:prstGeom>
          <a:noFill/>
          <a:ln>
            <a:noFill/>
          </a:ln>
        </p:spPr>
      </p:pic>
      <p:cxnSp>
        <p:nvCxnSpPr>
          <p:cNvPr id="557" name="Google Shape;557;p48"/>
          <p:cNvCxnSpPr/>
          <p:nvPr/>
        </p:nvCxnSpPr>
        <p:spPr>
          <a:xfrm rot="10800000">
            <a:off x="2618250" y="3879700"/>
            <a:ext cx="442200" cy="59100"/>
          </a:xfrm>
          <a:prstGeom prst="straightConnector1">
            <a:avLst/>
          </a:prstGeom>
          <a:noFill/>
          <a:ln cap="flat" cmpd="sng" w="9525">
            <a:solidFill>
              <a:schemeClr val="dk2"/>
            </a:solidFill>
            <a:prstDash val="solid"/>
            <a:round/>
            <a:headEnd len="med" w="med" type="none"/>
            <a:tailEnd len="med" w="med" type="triangle"/>
          </a:ln>
        </p:spPr>
      </p:cxnSp>
      <p:sp>
        <p:nvSpPr>
          <p:cNvPr id="558" name="Google Shape;558;p48"/>
          <p:cNvSpPr txBox="1"/>
          <p:nvPr/>
        </p:nvSpPr>
        <p:spPr>
          <a:xfrm>
            <a:off x="3102325" y="3779450"/>
            <a:ext cx="24177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The number of connections this node has within this community</a:t>
            </a:r>
            <a:endParaRPr>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ac133bf2ca_11_5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Path Analysis</a:t>
            </a:r>
            <a:endParaRPr/>
          </a:p>
        </p:txBody>
      </p:sp>
      <p:sp>
        <p:nvSpPr>
          <p:cNvPr id="565" name="Google Shape;565;gac133bf2ca_11_5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Determining the threshold for shortest paths (or more accurately paths of length less than or equal to a given k) was done experimentally so as to produce graphs containing more than a few trivial paths</a:t>
            </a:r>
            <a:endParaRPr/>
          </a:p>
          <a:p>
            <a:pPr indent="-342900" lvl="0" marL="457200" rtl="0" algn="l">
              <a:spcBef>
                <a:spcPts val="0"/>
              </a:spcBef>
              <a:spcAft>
                <a:spcPts val="0"/>
              </a:spcAft>
              <a:buSzPts val="1800"/>
              <a:buChar char="•"/>
            </a:pPr>
            <a:r>
              <a:rPr lang="en-US"/>
              <a:t>The process for determining said value of k can be automated if a criteria for acceptance is agreed upon in advance with minimal increase in computation.</a:t>
            </a:r>
            <a:endParaRPr/>
          </a:p>
          <a:p>
            <a:pPr indent="-342900" lvl="0" marL="457200" rtl="0" algn="l">
              <a:spcBef>
                <a:spcPts val="0"/>
              </a:spcBef>
              <a:spcAft>
                <a:spcPts val="0"/>
              </a:spcAft>
              <a:buSzPts val="1800"/>
              <a:buChar char="•"/>
            </a:pPr>
            <a:r>
              <a:rPr lang="en-US"/>
              <a:t>Though proof (and a more precise statement) is provided, we verified with our own calculations that the process was in fact only marginally slower than finding all of the paths for k given in advance.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4416778" y="0"/>
            <a:ext cx="4467900" cy="113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is CDK4?</a:t>
            </a:r>
            <a:endParaRPr/>
          </a:p>
        </p:txBody>
      </p:sp>
      <p:pic>
        <p:nvPicPr>
          <p:cNvPr id="129" name="Google Shape;129;p5"/>
          <p:cNvPicPr preferRelativeResize="0"/>
          <p:nvPr/>
        </p:nvPicPr>
        <p:blipFill rotWithShape="1">
          <a:blip r:embed="rId3">
            <a:alphaModFix/>
          </a:blip>
          <a:srcRect b="0" l="0" r="0" t="0"/>
          <a:stretch/>
        </p:blipFill>
        <p:spPr>
          <a:xfrm>
            <a:off x="6000025" y="1138800"/>
            <a:ext cx="5947002" cy="4929175"/>
          </a:xfrm>
          <a:prstGeom prst="rect">
            <a:avLst/>
          </a:prstGeom>
          <a:noFill/>
          <a:ln>
            <a:noFill/>
          </a:ln>
        </p:spPr>
      </p:pic>
      <p:sp>
        <p:nvSpPr>
          <p:cNvPr id="130" name="Google Shape;130;p5"/>
          <p:cNvSpPr txBox="1"/>
          <p:nvPr/>
        </p:nvSpPr>
        <p:spPr>
          <a:xfrm>
            <a:off x="276850" y="996088"/>
            <a:ext cx="5633700" cy="521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900" u="none" cap="none" strike="noStrike">
                <a:solidFill>
                  <a:srgbClr val="000000"/>
                </a:solidFill>
                <a:latin typeface="Calibri"/>
                <a:ea typeface="Calibri"/>
                <a:cs typeface="Calibri"/>
                <a:sym typeface="Calibri"/>
              </a:rPr>
              <a:t>CDK4 - forms complex with cyclin D1 to manage transition between G1 and S phase of cell cycle</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900" u="none" cap="none" strike="noStrike">
                <a:solidFill>
                  <a:srgbClr val="000000"/>
                </a:solidFill>
                <a:latin typeface="Calibri"/>
                <a:ea typeface="Calibri"/>
                <a:cs typeface="Calibri"/>
                <a:sym typeface="Calibri"/>
              </a:rPr>
              <a:t>CDK4 is activated by mitotic growth factors and triggers the transition through two mechanisms [1]</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phosphorylation of retinoblastoma tumour suppressor protein (enables transcription factor E2F to activate S phase genes)</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AutoNum type="arabicPeriod"/>
            </a:pPr>
            <a:r>
              <a:rPr b="0" i="0" lang="en-US" sz="1900" u="none" cap="none" strike="noStrike">
                <a:solidFill>
                  <a:srgbClr val="000000"/>
                </a:solidFill>
                <a:latin typeface="Calibri"/>
                <a:ea typeface="Calibri"/>
                <a:cs typeface="Calibri"/>
                <a:sym typeface="Calibri"/>
              </a:rPr>
              <a:t>sequesters p21/p27 to remove its inhibitory effect on cyclin E/CDK2 complex</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900" u="none" cap="none" strike="noStrike">
                <a:solidFill>
                  <a:srgbClr val="000000"/>
                </a:solidFill>
                <a:latin typeface="Calibri"/>
                <a:ea typeface="Calibri"/>
                <a:cs typeface="Calibri"/>
                <a:sym typeface="Calibri"/>
              </a:rPr>
              <a:t>The schematic found on the left was created by one of the biochemistry students to cohesively understand CDK4’s role in the cell cycle</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900" u="none" cap="none" strike="noStrike">
                <a:solidFill>
                  <a:srgbClr val="000000"/>
                </a:solidFill>
                <a:latin typeface="Calibri"/>
                <a:ea typeface="Calibri"/>
                <a:cs typeface="Calibri"/>
                <a:sym typeface="Calibri"/>
              </a:rPr>
              <a:t>We also generated a </a:t>
            </a:r>
            <a:r>
              <a:rPr b="0" i="0" lang="en-US" sz="1900" u="none" cap="none" strike="noStrike">
                <a:solidFill>
                  <a:schemeClr val="dk1"/>
                </a:solidFill>
                <a:latin typeface="Nunito"/>
                <a:ea typeface="Nunito"/>
                <a:cs typeface="Nunito"/>
                <a:sym typeface="Nunito"/>
              </a:rPr>
              <a:t>sketchfab of the CDK4 structure to help us understand how the proteins structure influences its function (</a:t>
            </a:r>
            <a:r>
              <a:rPr b="0" i="0" lang="en-US" sz="1900" u="sng" cap="none" strike="noStrike">
                <a:solidFill>
                  <a:srgbClr val="1155CC"/>
                </a:solidFill>
                <a:latin typeface="Nunito"/>
                <a:ea typeface="Nunito"/>
                <a:cs typeface="Nunito"/>
                <a:sym typeface="Nunito"/>
                <a:hlinkClick r:id="rId4">
                  <a:extLst>
                    <a:ext uri="{A12FA001-AC4F-418D-AE19-62706E023703}">
                      <ahyp:hlinkClr val="tx"/>
                    </a:ext>
                  </a:extLst>
                </a:hlinkClick>
              </a:rPr>
              <a:t>https://skfb.ly/6Wtvz</a:t>
            </a:r>
            <a:r>
              <a:rPr b="0" i="0" lang="en-US" sz="1900" u="none" cap="none" strike="noStrike">
                <a:solidFill>
                  <a:schemeClr val="dk1"/>
                </a:solidFill>
                <a:latin typeface="Nunito"/>
                <a:ea typeface="Nunito"/>
                <a:cs typeface="Nunito"/>
                <a:sym typeface="Nunito"/>
              </a:rPr>
              <a:t>)</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900" u="none" cap="none" strike="noStrike">
              <a:solidFill>
                <a:srgbClr val="000000"/>
              </a:solidFill>
              <a:latin typeface="Calibri"/>
              <a:ea typeface="Calibri"/>
              <a:cs typeface="Calibri"/>
              <a:sym typeface="Calibri"/>
            </a:endParaRPr>
          </a:p>
        </p:txBody>
      </p:sp>
      <p:sp>
        <p:nvSpPr>
          <p:cNvPr id="131" name="Google Shape;131;p5"/>
          <p:cNvSpPr txBox="1"/>
          <p:nvPr/>
        </p:nvSpPr>
        <p:spPr>
          <a:xfrm>
            <a:off x="6467100" y="6067975"/>
            <a:ext cx="57249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3: Self-generated schematic of CDK4’s role within the cell cycle. </a:t>
            </a:r>
            <a:endParaRPr i="1">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ac133bf2ca_11_6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Path Analysis</a:t>
            </a:r>
            <a:endParaRPr/>
          </a:p>
        </p:txBody>
      </p:sp>
      <p:sp>
        <p:nvSpPr>
          <p:cNvPr id="572" name="Google Shape;572;gac133bf2ca_11_6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The search for paths of length</a:t>
            </a:r>
            <a:br>
              <a:rPr lang="en-US"/>
            </a:br>
            <a:r>
              <a:rPr lang="en-US"/>
              <a:t> less than k is exponential in k.</a:t>
            </a:r>
            <a:endParaRPr/>
          </a:p>
          <a:p>
            <a:pPr indent="-342900" lvl="0" marL="457200" rtl="0" algn="l">
              <a:spcBef>
                <a:spcPts val="0"/>
              </a:spcBef>
              <a:spcAft>
                <a:spcPts val="0"/>
              </a:spcAft>
              <a:buSzPts val="1800"/>
              <a:buChar char="•"/>
            </a:pPr>
            <a:r>
              <a:rPr lang="en-US"/>
              <a:t>Hence, the cost of computing</a:t>
            </a:r>
            <a:br>
              <a:rPr lang="en-US"/>
            </a:br>
            <a:r>
              <a:rPr lang="en-US"/>
              <a:t>redundant shortest paths until an</a:t>
            </a:r>
            <a:br>
              <a:rPr lang="en-US"/>
            </a:br>
            <a:r>
              <a:rPr lang="en-US"/>
              <a:t>appropriate k is found forms a</a:t>
            </a:r>
            <a:br>
              <a:rPr lang="en-US"/>
            </a:br>
            <a:r>
              <a:rPr lang="en-US"/>
              <a:t>geometric series</a:t>
            </a:r>
            <a:endParaRPr/>
          </a:p>
          <a:p>
            <a:pPr indent="-342900" lvl="0" marL="457200" rtl="0" algn="l">
              <a:spcBef>
                <a:spcPts val="0"/>
              </a:spcBef>
              <a:spcAft>
                <a:spcPts val="0"/>
              </a:spcAft>
              <a:buSzPts val="1800"/>
              <a:buChar char="•"/>
            </a:pPr>
            <a:r>
              <a:rPr lang="en-US"/>
              <a:t>The complexity remains</a:t>
            </a:r>
            <a:br>
              <a:rPr lang="en-US"/>
            </a:br>
            <a:r>
              <a:rPr lang="en-US"/>
              <a:t>(asymptotically) unchanged.</a:t>
            </a:r>
            <a:endParaRPr/>
          </a:p>
        </p:txBody>
      </p:sp>
      <p:pic>
        <p:nvPicPr>
          <p:cNvPr id="573" name="Google Shape;573;gac133bf2ca_11_64"/>
          <p:cNvPicPr preferRelativeResize="0"/>
          <p:nvPr/>
        </p:nvPicPr>
        <p:blipFill>
          <a:blip r:embed="rId3">
            <a:alphaModFix/>
          </a:blip>
          <a:stretch>
            <a:fillRect/>
          </a:stretch>
        </p:blipFill>
        <p:spPr>
          <a:xfrm>
            <a:off x="6762697" y="1772500"/>
            <a:ext cx="4809525" cy="3398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000"/>
              <a:t>Maths extra methods - Community visualisation  </a:t>
            </a:r>
            <a:endParaRPr sz="4000"/>
          </a:p>
        </p:txBody>
      </p:sp>
      <p:sp>
        <p:nvSpPr>
          <p:cNvPr id="580" name="Google Shape;580;p49"/>
          <p:cNvSpPr txBox="1"/>
          <p:nvPr>
            <p:ph idx="1" type="body"/>
          </p:nvPr>
        </p:nvSpPr>
        <p:spPr>
          <a:xfrm>
            <a:off x="839788" y="1845738"/>
            <a:ext cx="5157900" cy="82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1000"/>
              </a:spcBef>
              <a:spcAft>
                <a:spcPts val="0"/>
              </a:spcAft>
              <a:buSzPts val="2400"/>
              <a:buNone/>
            </a:pPr>
            <a:r>
              <a:rPr lang="en-US" sz="1800"/>
              <a:t>We made interactive community graph diagrams, (colour gradient represents the degree)</a:t>
            </a:r>
            <a:endParaRPr sz="1800"/>
          </a:p>
          <a:p>
            <a:pPr indent="0" lvl="0" marL="0" rtl="0" algn="l">
              <a:lnSpc>
                <a:spcPct val="90000"/>
              </a:lnSpc>
              <a:spcBef>
                <a:spcPts val="1000"/>
              </a:spcBef>
              <a:spcAft>
                <a:spcPts val="0"/>
              </a:spcAft>
              <a:buSzPts val="2400"/>
              <a:buNone/>
            </a:pPr>
            <a:r>
              <a:t/>
            </a:r>
            <a:endParaRPr/>
          </a:p>
        </p:txBody>
      </p:sp>
      <p:pic>
        <p:nvPicPr>
          <p:cNvPr id="581" name="Google Shape;581;p49"/>
          <p:cNvPicPr preferRelativeResize="0"/>
          <p:nvPr/>
        </p:nvPicPr>
        <p:blipFill rotWithShape="1">
          <a:blip r:embed="rId3">
            <a:alphaModFix/>
          </a:blip>
          <a:srcRect b="0" l="0" r="0" t="0"/>
          <a:stretch/>
        </p:blipFill>
        <p:spPr>
          <a:xfrm>
            <a:off x="160200" y="2504975"/>
            <a:ext cx="6308550" cy="3427824"/>
          </a:xfrm>
          <a:prstGeom prst="rect">
            <a:avLst/>
          </a:prstGeom>
          <a:noFill/>
          <a:ln>
            <a:noFill/>
          </a:ln>
        </p:spPr>
      </p:pic>
      <p:sp>
        <p:nvSpPr>
          <p:cNvPr id="582" name="Google Shape;582;p49"/>
          <p:cNvSpPr txBox="1"/>
          <p:nvPr>
            <p:ph idx="3" type="body"/>
          </p:nvPr>
        </p:nvSpPr>
        <p:spPr>
          <a:xfrm>
            <a:off x="6468750" y="1368913"/>
            <a:ext cx="5183100" cy="82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1000"/>
              </a:spcBef>
              <a:spcAft>
                <a:spcPts val="0"/>
              </a:spcAft>
              <a:buSzPts val="2400"/>
              <a:buNone/>
            </a:pPr>
            <a:r>
              <a:rPr lang="en-US" sz="1800"/>
              <a:t>community structure diagrams (colour represents different communities) </a:t>
            </a:r>
            <a:endParaRPr sz="1800"/>
          </a:p>
        </p:txBody>
      </p:sp>
      <p:pic>
        <p:nvPicPr>
          <p:cNvPr id="583" name="Google Shape;583;p49"/>
          <p:cNvPicPr preferRelativeResize="0"/>
          <p:nvPr/>
        </p:nvPicPr>
        <p:blipFill rotWithShape="1">
          <a:blip r:embed="rId4">
            <a:alphaModFix/>
          </a:blip>
          <a:srcRect b="0" l="0" r="0" t="0"/>
          <a:stretch/>
        </p:blipFill>
        <p:spPr>
          <a:xfrm>
            <a:off x="6612703" y="2520541"/>
            <a:ext cx="5157788" cy="3493141"/>
          </a:xfrm>
          <a:prstGeom prst="rect">
            <a:avLst/>
          </a:prstGeom>
          <a:noFill/>
          <a:ln>
            <a:noFill/>
          </a:ln>
        </p:spPr>
      </p:pic>
      <p:sp>
        <p:nvSpPr>
          <p:cNvPr id="584" name="Google Shape;584;p49"/>
          <p:cNvSpPr txBox="1"/>
          <p:nvPr/>
        </p:nvSpPr>
        <p:spPr>
          <a:xfrm>
            <a:off x="932325" y="6245050"/>
            <a:ext cx="8026200" cy="45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Please find the code/results and a video explanation in Math_visualisation folder</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000"/>
              <a:t>Maths extra methods - Finding potential nodes for metabolomic studies </a:t>
            </a:r>
            <a:endParaRPr sz="4000"/>
          </a:p>
        </p:txBody>
      </p:sp>
      <p:sp>
        <p:nvSpPr>
          <p:cNvPr id="591" name="Google Shape;591;p50"/>
          <p:cNvSpPr txBox="1"/>
          <p:nvPr>
            <p:ph idx="1" type="body"/>
          </p:nvPr>
        </p:nvSpPr>
        <p:spPr>
          <a:xfrm>
            <a:off x="7619400" y="1978550"/>
            <a:ext cx="37344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1800"/>
              <a:t>Please find the code/results and a video explanation in Math_finding_protein_for_metabolomics folder. </a:t>
            </a:r>
            <a:endParaRPr sz="1800"/>
          </a:p>
        </p:txBody>
      </p:sp>
      <p:pic>
        <p:nvPicPr>
          <p:cNvPr id="592" name="Google Shape;592;p50"/>
          <p:cNvPicPr preferRelativeResize="0"/>
          <p:nvPr/>
        </p:nvPicPr>
        <p:blipFill rotWithShape="1">
          <a:blip r:embed="rId3">
            <a:alphaModFix/>
          </a:blip>
          <a:srcRect b="-3949" l="0" r="-3949" t="0"/>
          <a:stretch/>
        </p:blipFill>
        <p:spPr>
          <a:xfrm>
            <a:off x="838200" y="1690825"/>
            <a:ext cx="6226125" cy="4822174"/>
          </a:xfrm>
          <a:prstGeom prst="rect">
            <a:avLst/>
          </a:prstGeom>
          <a:noFill/>
          <a:ln>
            <a:noFill/>
          </a:ln>
        </p:spPr>
      </p:pic>
      <p:sp>
        <p:nvSpPr>
          <p:cNvPr id="593" name="Google Shape;593;p50"/>
          <p:cNvSpPr txBox="1"/>
          <p:nvPr/>
        </p:nvSpPr>
        <p:spPr>
          <a:xfrm>
            <a:off x="3698925" y="6408900"/>
            <a:ext cx="35853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222222"/>
                </a:solidFill>
                <a:highlight>
                  <a:srgbClr val="FFFFFF"/>
                </a:highlight>
                <a:latin typeface="Arial"/>
                <a:ea typeface="Arial"/>
                <a:cs typeface="Arial"/>
                <a:sym typeface="Arial"/>
              </a:rPr>
              <a:t>Saccharomyces</a:t>
            </a:r>
            <a:r>
              <a:rPr b="0" i="0" lang="en-US" sz="1200" u="none" cap="none" strike="noStrike">
                <a:solidFill>
                  <a:srgbClr val="222222"/>
                </a:solidFill>
                <a:highlight>
                  <a:srgbClr val="FFFFFF"/>
                </a:highlight>
                <a:latin typeface="Arial"/>
                <a:ea typeface="Arial"/>
                <a:cs typeface="Arial"/>
                <a:sym typeface="Arial"/>
              </a:rPr>
              <a:t> Genome Database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ac133bf2ca_2_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Biochemistry </a:t>
            </a:r>
            <a:r>
              <a:rPr lang="en-US"/>
              <a:t>concluding</a:t>
            </a:r>
            <a:r>
              <a:rPr lang="en-US"/>
              <a:t> remarks</a:t>
            </a:r>
            <a:endParaRPr/>
          </a:p>
        </p:txBody>
      </p:sp>
      <p:sp>
        <p:nvSpPr>
          <p:cNvPr id="600" name="Google Shape;600;gac133bf2ca_2_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With the aid of the maths students we have been able to discover interesting proteins that may be </a:t>
            </a:r>
            <a:r>
              <a:rPr lang="en-US"/>
              <a:t>associated</a:t>
            </a:r>
            <a:r>
              <a:rPr lang="en-US"/>
              <a:t> with CDC28 and therefore design experiments based on these discoveries </a:t>
            </a:r>
            <a:endParaRPr/>
          </a:p>
          <a:p>
            <a:pPr indent="-342900" lvl="0" marL="457200" rtl="0" algn="l">
              <a:spcBef>
                <a:spcPts val="0"/>
              </a:spcBef>
              <a:spcAft>
                <a:spcPts val="0"/>
              </a:spcAft>
              <a:buSzPts val="1800"/>
              <a:buChar char="-"/>
            </a:pPr>
            <a:r>
              <a:rPr lang="en-US"/>
              <a:t>This has enabled us to not only design experiments that focus on CDC28 as a </a:t>
            </a:r>
            <a:r>
              <a:rPr lang="en-US"/>
              <a:t>replacement</a:t>
            </a:r>
            <a:r>
              <a:rPr lang="en-US"/>
              <a:t> for CDK4 but also allowed us to design other experiments that target proteins connected to CDC28</a:t>
            </a:r>
            <a:endParaRPr/>
          </a:p>
          <a:p>
            <a:pPr indent="-342900" lvl="0" marL="457200" rtl="0" algn="l">
              <a:spcBef>
                <a:spcPts val="0"/>
              </a:spcBef>
              <a:spcAft>
                <a:spcPts val="0"/>
              </a:spcAft>
              <a:buSzPts val="1800"/>
              <a:buChar char="-"/>
            </a:pPr>
            <a:r>
              <a:rPr lang="en-US"/>
              <a:t>This in turn allows us to think about how we may be able to develop cancer therapies while making use of these protein interactions </a:t>
            </a:r>
            <a:endParaRPr/>
          </a:p>
          <a:p>
            <a:pPr indent="0" lvl="0" marL="45720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ga22edc113a_10_2"/>
          <p:cNvPicPr preferRelativeResize="0"/>
          <p:nvPr/>
        </p:nvPicPr>
        <p:blipFill>
          <a:blip r:embed="rId3">
            <a:alphaModFix/>
          </a:blip>
          <a:stretch>
            <a:fillRect/>
          </a:stretch>
        </p:blipFill>
        <p:spPr>
          <a:xfrm>
            <a:off x="2376350" y="-128925"/>
            <a:ext cx="7841276" cy="7115850"/>
          </a:xfrm>
          <a:prstGeom prst="rect">
            <a:avLst/>
          </a:prstGeom>
          <a:noFill/>
          <a:ln>
            <a:noFill/>
          </a:ln>
        </p:spPr>
      </p:pic>
      <p:sp>
        <p:nvSpPr>
          <p:cNvPr id="607" name="Google Shape;607;ga22edc113a_10_2"/>
          <p:cNvSpPr txBox="1"/>
          <p:nvPr/>
        </p:nvSpPr>
        <p:spPr>
          <a:xfrm>
            <a:off x="939700" y="5746125"/>
            <a:ext cx="20475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9: Schematic of future biochemical research</a:t>
            </a:r>
            <a:endParaRPr i="1">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ac133bf2ca_11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Mathematical Research</a:t>
            </a:r>
            <a:endParaRPr/>
          </a:p>
        </p:txBody>
      </p:sp>
      <p:sp>
        <p:nvSpPr>
          <p:cNvPr id="614" name="Google Shape;614;gac133bf2ca_11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Many communities and proteins were identified as being potentially of interest by the BCMB students</a:t>
            </a:r>
            <a:endParaRPr/>
          </a:p>
          <a:p>
            <a:pPr indent="-342900" lvl="0" marL="457200" rtl="0" algn="l">
              <a:spcBef>
                <a:spcPts val="0"/>
              </a:spcBef>
              <a:spcAft>
                <a:spcPts val="0"/>
              </a:spcAft>
              <a:buSzPts val="1800"/>
              <a:buChar char="•"/>
            </a:pPr>
            <a:r>
              <a:rPr lang="en-US"/>
              <a:t>Methods of processing collections of large data sets (individually and in aggregate) becomes necessary</a:t>
            </a:r>
            <a:endParaRPr/>
          </a:p>
          <a:p>
            <a:pPr indent="-342900" lvl="0" marL="457200" rtl="0" algn="l">
              <a:spcBef>
                <a:spcPts val="0"/>
              </a:spcBef>
              <a:spcAft>
                <a:spcPts val="0"/>
              </a:spcAft>
              <a:buSzPts val="1800"/>
              <a:buChar char="•"/>
            </a:pPr>
            <a:r>
              <a:rPr lang="en-US"/>
              <a:t>Some of the sets of nodes identified by the BCMB students;</a:t>
            </a:r>
            <a:endParaRPr/>
          </a:p>
          <a:p>
            <a:pPr indent="-342900" lvl="1" marL="914400" rtl="0" algn="l">
              <a:spcBef>
                <a:spcPts val="0"/>
              </a:spcBef>
              <a:spcAft>
                <a:spcPts val="0"/>
              </a:spcAft>
              <a:buSzPts val="1800"/>
              <a:buChar char="•"/>
            </a:pPr>
            <a:r>
              <a:rPr lang="en-US"/>
              <a:t>{YGR232W, YOR335C ,YOL058W, YHL050C YLR466W}</a:t>
            </a:r>
            <a:endParaRPr/>
          </a:p>
          <a:p>
            <a:pPr indent="-342900" lvl="1" marL="914400" rtl="0" algn="l">
              <a:spcBef>
                <a:spcPts val="0"/>
              </a:spcBef>
              <a:spcAft>
                <a:spcPts val="0"/>
              </a:spcAft>
              <a:buSzPts val="1800"/>
              <a:buChar char="•"/>
            </a:pPr>
            <a:r>
              <a:rPr lang="en-US"/>
              <a:t>{YNL098C, YLL039C, YDL132W, YER095W, YPL160W, YDL047W, YGL190C, YOR117C}</a:t>
            </a:r>
            <a:endParaRPr/>
          </a:p>
          <a:p>
            <a:pPr indent="-342900" lvl="1" marL="914400" rtl="0" algn="l">
              <a:spcBef>
                <a:spcPts val="0"/>
              </a:spcBef>
              <a:spcAft>
                <a:spcPts val="0"/>
              </a:spcAft>
              <a:buSzPts val="1800"/>
              <a:buChar char="•"/>
            </a:pPr>
            <a:r>
              <a:rPr lang="en-US"/>
              <a:t>{YKR089C, YLR113W, YHL050C}</a:t>
            </a:r>
            <a:endParaRPr/>
          </a:p>
          <a:p>
            <a:pPr indent="0" lvl="0" marL="0" rtl="0" algn="l">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ac133bf2ca_11_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Mathematical Research</a:t>
            </a:r>
            <a:endParaRPr/>
          </a:p>
        </p:txBody>
      </p:sp>
      <p:sp>
        <p:nvSpPr>
          <p:cNvPr id="621" name="Google Shape;621;gac133bf2ca_11_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For each node in each of these sets, our path analysis techniques generate subgraphs the sizes of which make simple human analysis difficult.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622" name="Google Shape;622;gac133bf2ca_11_6"/>
          <p:cNvPicPr preferRelativeResize="0"/>
          <p:nvPr/>
        </p:nvPicPr>
        <p:blipFill>
          <a:blip r:embed="rId3">
            <a:alphaModFix/>
          </a:blip>
          <a:stretch>
            <a:fillRect/>
          </a:stretch>
        </p:blipFill>
        <p:spPr>
          <a:xfrm>
            <a:off x="1514325" y="3296475"/>
            <a:ext cx="4324350" cy="2657475"/>
          </a:xfrm>
          <a:prstGeom prst="rect">
            <a:avLst/>
          </a:prstGeom>
          <a:noFill/>
          <a:ln>
            <a:noFill/>
          </a:ln>
        </p:spPr>
      </p:pic>
      <p:pic>
        <p:nvPicPr>
          <p:cNvPr id="623" name="Google Shape;623;gac133bf2ca_11_6"/>
          <p:cNvPicPr preferRelativeResize="0"/>
          <p:nvPr/>
        </p:nvPicPr>
        <p:blipFill>
          <a:blip r:embed="rId4">
            <a:alphaModFix/>
          </a:blip>
          <a:stretch>
            <a:fillRect/>
          </a:stretch>
        </p:blipFill>
        <p:spPr>
          <a:xfrm>
            <a:off x="6723325" y="3606038"/>
            <a:ext cx="4248150" cy="2038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ac133bf2ca_11_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Further Mathematical Research</a:t>
            </a:r>
            <a:endParaRPr/>
          </a:p>
        </p:txBody>
      </p:sp>
      <p:sp>
        <p:nvSpPr>
          <p:cNvPr id="630" name="Google Shape;630;gac133bf2ca_11_1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Moreover the wealth of data available and the ease of computation creates a data glut.</a:t>
            </a:r>
            <a:endParaRPr/>
          </a:p>
        </p:txBody>
      </p:sp>
      <p:pic>
        <p:nvPicPr>
          <p:cNvPr id="631" name="Google Shape;631;gac133bf2ca_11_16"/>
          <p:cNvPicPr preferRelativeResize="0"/>
          <p:nvPr/>
        </p:nvPicPr>
        <p:blipFill>
          <a:blip r:embed="rId3">
            <a:alphaModFix/>
          </a:blip>
          <a:stretch>
            <a:fillRect/>
          </a:stretch>
        </p:blipFill>
        <p:spPr>
          <a:xfrm>
            <a:off x="838200" y="2876275"/>
            <a:ext cx="2385975" cy="1557600"/>
          </a:xfrm>
          <a:prstGeom prst="rect">
            <a:avLst/>
          </a:prstGeom>
          <a:noFill/>
          <a:ln>
            <a:noFill/>
          </a:ln>
        </p:spPr>
      </p:pic>
      <p:pic>
        <p:nvPicPr>
          <p:cNvPr id="632" name="Google Shape;632;gac133bf2ca_11_16"/>
          <p:cNvPicPr preferRelativeResize="0"/>
          <p:nvPr/>
        </p:nvPicPr>
        <p:blipFill>
          <a:blip r:embed="rId4">
            <a:alphaModFix/>
          </a:blip>
          <a:stretch>
            <a:fillRect/>
          </a:stretch>
        </p:blipFill>
        <p:spPr>
          <a:xfrm>
            <a:off x="759450" y="4836474"/>
            <a:ext cx="2464725" cy="1485751"/>
          </a:xfrm>
          <a:prstGeom prst="rect">
            <a:avLst/>
          </a:prstGeom>
          <a:noFill/>
          <a:ln>
            <a:noFill/>
          </a:ln>
        </p:spPr>
      </p:pic>
      <p:pic>
        <p:nvPicPr>
          <p:cNvPr id="633" name="Google Shape;633;gac133bf2ca_11_16"/>
          <p:cNvPicPr preferRelativeResize="0"/>
          <p:nvPr/>
        </p:nvPicPr>
        <p:blipFill rotWithShape="1">
          <a:blip r:embed="rId5">
            <a:alphaModFix/>
          </a:blip>
          <a:srcRect b="0" l="-7060" r="7060" t="0"/>
          <a:stretch/>
        </p:blipFill>
        <p:spPr>
          <a:xfrm>
            <a:off x="3074800" y="2905375"/>
            <a:ext cx="2983144" cy="1708825"/>
          </a:xfrm>
          <a:prstGeom prst="rect">
            <a:avLst/>
          </a:prstGeom>
          <a:noFill/>
          <a:ln>
            <a:noFill/>
          </a:ln>
        </p:spPr>
      </p:pic>
      <p:pic>
        <p:nvPicPr>
          <p:cNvPr id="634" name="Google Shape;634;gac133bf2ca_11_16"/>
          <p:cNvPicPr preferRelativeResize="0"/>
          <p:nvPr/>
        </p:nvPicPr>
        <p:blipFill>
          <a:blip r:embed="rId6">
            <a:alphaModFix/>
          </a:blip>
          <a:stretch>
            <a:fillRect/>
          </a:stretch>
        </p:blipFill>
        <p:spPr>
          <a:xfrm>
            <a:off x="3282125" y="4740750"/>
            <a:ext cx="3093870" cy="1581475"/>
          </a:xfrm>
          <a:prstGeom prst="rect">
            <a:avLst/>
          </a:prstGeom>
          <a:noFill/>
          <a:ln>
            <a:noFill/>
          </a:ln>
        </p:spPr>
      </p:pic>
      <p:pic>
        <p:nvPicPr>
          <p:cNvPr id="635" name="Google Shape;635;gac133bf2ca_11_16"/>
          <p:cNvPicPr preferRelativeResize="0"/>
          <p:nvPr/>
        </p:nvPicPr>
        <p:blipFill>
          <a:blip r:embed="rId7">
            <a:alphaModFix/>
          </a:blip>
          <a:stretch>
            <a:fillRect/>
          </a:stretch>
        </p:blipFill>
        <p:spPr>
          <a:xfrm>
            <a:off x="6718475" y="2934487"/>
            <a:ext cx="2412963" cy="1650625"/>
          </a:xfrm>
          <a:prstGeom prst="rect">
            <a:avLst/>
          </a:prstGeom>
          <a:noFill/>
          <a:ln>
            <a:noFill/>
          </a:ln>
        </p:spPr>
      </p:pic>
      <p:pic>
        <p:nvPicPr>
          <p:cNvPr id="636" name="Google Shape;636;gac133bf2ca_11_16"/>
          <p:cNvPicPr preferRelativeResize="0"/>
          <p:nvPr/>
        </p:nvPicPr>
        <p:blipFill>
          <a:blip r:embed="rId8">
            <a:alphaModFix/>
          </a:blip>
          <a:stretch>
            <a:fillRect/>
          </a:stretch>
        </p:blipFill>
        <p:spPr>
          <a:xfrm>
            <a:off x="9088575" y="2969037"/>
            <a:ext cx="3040650" cy="1581500"/>
          </a:xfrm>
          <a:prstGeom prst="rect">
            <a:avLst/>
          </a:prstGeom>
          <a:noFill/>
          <a:ln>
            <a:noFill/>
          </a:ln>
        </p:spPr>
      </p:pic>
      <p:pic>
        <p:nvPicPr>
          <p:cNvPr id="637" name="Google Shape;637;gac133bf2ca_11_16"/>
          <p:cNvPicPr preferRelativeResize="0"/>
          <p:nvPr/>
        </p:nvPicPr>
        <p:blipFill>
          <a:blip r:embed="rId9">
            <a:alphaModFix/>
          </a:blip>
          <a:stretch>
            <a:fillRect/>
          </a:stretch>
        </p:blipFill>
        <p:spPr>
          <a:xfrm>
            <a:off x="6675600" y="4718100"/>
            <a:ext cx="2412975" cy="1626800"/>
          </a:xfrm>
          <a:prstGeom prst="rect">
            <a:avLst/>
          </a:prstGeom>
          <a:noFill/>
          <a:ln>
            <a:noFill/>
          </a:ln>
        </p:spPr>
      </p:pic>
      <p:pic>
        <p:nvPicPr>
          <p:cNvPr id="638" name="Google Shape;638;gac133bf2ca_11_16"/>
          <p:cNvPicPr preferRelativeResize="0"/>
          <p:nvPr/>
        </p:nvPicPr>
        <p:blipFill>
          <a:blip r:embed="rId10">
            <a:alphaModFix/>
          </a:blip>
          <a:stretch>
            <a:fillRect/>
          </a:stretch>
        </p:blipFill>
        <p:spPr>
          <a:xfrm>
            <a:off x="9016350" y="4849988"/>
            <a:ext cx="3112877" cy="1458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ac133bf2ca_11_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Further Mathematical Research</a:t>
            </a:r>
            <a:endParaRPr/>
          </a:p>
        </p:txBody>
      </p:sp>
      <p:sp>
        <p:nvSpPr>
          <p:cNvPr id="645" name="Google Shape;645;gac133bf2ca_11_3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Simple analysis of these graphs with the common centrality measures (for example simply degree) further exacerbates the problem by generating a longer list of candidates for study.</a:t>
            </a:r>
            <a:endParaRPr/>
          </a:p>
          <a:p>
            <a:pPr indent="-342900" lvl="0" marL="457200" rtl="0" algn="l">
              <a:spcBef>
                <a:spcPts val="0"/>
              </a:spcBef>
              <a:spcAft>
                <a:spcPts val="0"/>
              </a:spcAft>
              <a:buSzPts val="1800"/>
              <a:buChar char="•"/>
            </a:pPr>
            <a:r>
              <a:rPr lang="en-US"/>
              <a:t>Should they exist, we would prefer to identify proteins which foster communication between the yeast homolog and many of the proteins known to be connected to it.</a:t>
            </a:r>
            <a:endParaRPr/>
          </a:p>
          <a:p>
            <a:pPr indent="-342900" lvl="0" marL="457200" rtl="0" algn="l">
              <a:spcBef>
                <a:spcPts val="0"/>
              </a:spcBef>
              <a:spcAft>
                <a:spcPts val="0"/>
              </a:spcAft>
              <a:buSzPts val="1800"/>
              <a:buChar char="•"/>
            </a:pPr>
            <a:r>
              <a:rPr lang="en-US"/>
              <a:t>If such nodes exist in the network we might expect that they are present in many or every k-path subgraph.</a:t>
            </a:r>
            <a:endParaRPr/>
          </a:p>
          <a:p>
            <a:pPr indent="-342900" lvl="0" marL="457200" rtl="0" algn="l">
              <a:spcBef>
                <a:spcPts val="0"/>
              </a:spcBef>
              <a:spcAft>
                <a:spcPts val="0"/>
              </a:spcAft>
              <a:buSzPts val="1800"/>
              <a:buChar char="•"/>
            </a:pPr>
            <a:r>
              <a:rPr lang="en-US"/>
              <a:t>Hence, we decided to study the intersection of these graphs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ac133bf2ca_2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Mathematical Research</a:t>
            </a:r>
            <a:endParaRPr/>
          </a:p>
        </p:txBody>
      </p:sp>
      <p:sp>
        <p:nvSpPr>
          <p:cNvPr id="652" name="Google Shape;652;gac133bf2ca_2_0"/>
          <p:cNvSpPr txBox="1"/>
          <p:nvPr>
            <p:ph idx="1" type="body"/>
          </p:nvPr>
        </p:nvSpPr>
        <p:spPr>
          <a:xfrm>
            <a:off x="838200" y="1614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Advantages:</a:t>
            </a:r>
            <a:endParaRPr/>
          </a:p>
          <a:p>
            <a:pPr indent="-342900" lvl="0" marL="457200" rtl="0" algn="l">
              <a:spcBef>
                <a:spcPts val="1000"/>
              </a:spcBef>
              <a:spcAft>
                <a:spcPts val="0"/>
              </a:spcAft>
              <a:buSzPts val="1800"/>
              <a:buChar char="•"/>
            </a:pPr>
            <a:r>
              <a:rPr lang="en-US"/>
              <a:t>This method is guaranteed to find nodes involved in the communication between YBR160W and every established node of interest</a:t>
            </a:r>
            <a:endParaRPr/>
          </a:p>
          <a:p>
            <a:pPr indent="-342900" lvl="0" marL="457200" rtl="0" algn="l">
              <a:spcBef>
                <a:spcPts val="0"/>
              </a:spcBef>
              <a:spcAft>
                <a:spcPts val="0"/>
              </a:spcAft>
              <a:buSzPts val="1800"/>
              <a:buChar char="•"/>
            </a:pPr>
            <a:r>
              <a:rPr lang="en-US"/>
              <a:t>It produces smaller graphs which are less strongly connected and more amenable to human analysis</a:t>
            </a:r>
            <a:endParaRPr/>
          </a:p>
          <a:p>
            <a:pPr indent="-342900" lvl="0" marL="457200" rtl="0" algn="l">
              <a:spcBef>
                <a:spcPts val="0"/>
              </a:spcBef>
              <a:spcAft>
                <a:spcPts val="0"/>
              </a:spcAft>
              <a:buSzPts val="1800"/>
              <a:buChar char="•"/>
            </a:pPr>
            <a:r>
              <a:rPr lang="en-US"/>
              <a:t>It dramatically reduces the input size for computationally expensive methods and the search space for candidate proteins while preserving broadly important nodes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1446600" y="116650"/>
            <a:ext cx="9298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What happens when CDK4 goes wrong?</a:t>
            </a:r>
            <a:endParaRPr/>
          </a:p>
        </p:txBody>
      </p:sp>
      <p:sp>
        <p:nvSpPr>
          <p:cNvPr id="138" name="Google Shape;138;p6"/>
          <p:cNvSpPr txBox="1"/>
          <p:nvPr>
            <p:ph idx="1" type="body"/>
          </p:nvPr>
        </p:nvSpPr>
        <p:spPr>
          <a:xfrm>
            <a:off x="6339225" y="1392650"/>
            <a:ext cx="5652000" cy="464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Next, we validated CDK4 as a relevant target for our overall investigation: is it implicated in cancer and how?</a:t>
            </a:r>
            <a:endParaRPr/>
          </a:p>
          <a:p>
            <a:pPr indent="0" lvl="0" marL="0" rtl="0" algn="l">
              <a:lnSpc>
                <a:spcPct val="90000"/>
              </a:lnSpc>
              <a:spcBef>
                <a:spcPts val="1000"/>
              </a:spcBef>
              <a:spcAft>
                <a:spcPts val="0"/>
              </a:spcAft>
              <a:buSzPts val="1800"/>
              <a:buNone/>
            </a:pPr>
            <a:r>
              <a:rPr lang="en-US"/>
              <a:t>A brief literature review, found in table 1 on the next slides, showed that overexpression of CDK4 is consistently associated with an increase in carcinoma initiation and tumorigenesis, as well as the maintenance of aberrant proliferation</a:t>
            </a:r>
            <a:endParaRPr/>
          </a:p>
        </p:txBody>
      </p:sp>
      <p:sp>
        <p:nvSpPr>
          <p:cNvPr id="139" name="Google Shape;139;p6"/>
          <p:cNvSpPr txBox="1"/>
          <p:nvPr/>
        </p:nvSpPr>
        <p:spPr>
          <a:xfrm>
            <a:off x="222375" y="5511900"/>
            <a:ext cx="58845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4: Visual representation of cell cytokinesis. </a:t>
            </a:r>
            <a:r>
              <a:rPr lang="en-US">
                <a:latin typeface="Calibri"/>
                <a:ea typeface="Calibri"/>
                <a:cs typeface="Calibri"/>
                <a:sym typeface="Calibri"/>
              </a:rPr>
              <a:t>Image take from https://www.biocompare.com/Bench-Tips/351390-Cell-Proliferation-Analysis-by-Flow-Cytometry-Tips-for-Optimizing-Your-Experiment/</a:t>
            </a:r>
            <a:endParaRPr>
              <a:latin typeface="Calibri"/>
              <a:ea typeface="Calibri"/>
              <a:cs typeface="Calibri"/>
              <a:sym typeface="Calibri"/>
            </a:endParaRPr>
          </a:p>
        </p:txBody>
      </p:sp>
      <p:pic>
        <p:nvPicPr>
          <p:cNvPr id="140" name="Google Shape;140;p6"/>
          <p:cNvPicPr preferRelativeResize="0"/>
          <p:nvPr/>
        </p:nvPicPr>
        <p:blipFill>
          <a:blip r:embed="rId3">
            <a:alphaModFix/>
          </a:blip>
          <a:stretch>
            <a:fillRect/>
          </a:stretch>
        </p:blipFill>
        <p:spPr>
          <a:xfrm>
            <a:off x="142450" y="1871200"/>
            <a:ext cx="6044351" cy="34535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ac133bf2ca_11_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Mathematical Research</a:t>
            </a:r>
            <a:endParaRPr/>
          </a:p>
        </p:txBody>
      </p:sp>
      <p:sp>
        <p:nvSpPr>
          <p:cNvPr id="659" name="Google Shape;659;gac133bf2ca_11_4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None of the shortest path subgraphs</a:t>
            </a:r>
            <a:br>
              <a:rPr lang="en-US"/>
            </a:br>
            <a:r>
              <a:rPr lang="en-US"/>
              <a:t>produced cut vertices or cut edges</a:t>
            </a:r>
            <a:endParaRPr/>
          </a:p>
          <a:p>
            <a:pPr indent="-342900" lvl="0" marL="457200" rtl="0" algn="l">
              <a:spcBef>
                <a:spcPts val="0"/>
              </a:spcBef>
              <a:spcAft>
                <a:spcPts val="0"/>
              </a:spcAft>
              <a:buSzPts val="1800"/>
              <a:buChar char="•"/>
            </a:pPr>
            <a:r>
              <a:rPr lang="en-US"/>
              <a:t>The intersection has a cut edge,</a:t>
            </a:r>
            <a:br>
              <a:rPr lang="en-US"/>
            </a:br>
            <a:r>
              <a:rPr lang="en-US"/>
              <a:t>YBR160W - YKL048C</a:t>
            </a:r>
            <a:endParaRPr/>
          </a:p>
          <a:p>
            <a:pPr indent="-342900" lvl="0" marL="457200" rtl="0" algn="l">
              <a:spcBef>
                <a:spcPts val="0"/>
              </a:spcBef>
              <a:spcAft>
                <a:spcPts val="0"/>
              </a:spcAft>
              <a:buSzPts val="1800"/>
              <a:buChar char="•"/>
            </a:pPr>
            <a:r>
              <a:rPr lang="en-US"/>
              <a:t>This protein (YKL048C didn’t appear as a </a:t>
            </a:r>
            <a:br>
              <a:rPr lang="en-US"/>
            </a:br>
            <a:r>
              <a:rPr lang="en-US"/>
              <a:t>highly connected node in any of</a:t>
            </a:r>
            <a:br>
              <a:rPr lang="en-US"/>
            </a:br>
            <a:r>
              <a:rPr lang="en-US"/>
              <a:t>the shortest path subgraphs.</a:t>
            </a:r>
            <a:endParaRPr/>
          </a:p>
          <a:p>
            <a:pPr indent="-342900" lvl="0" marL="457200" rtl="0" algn="l">
              <a:spcBef>
                <a:spcPts val="0"/>
              </a:spcBef>
              <a:spcAft>
                <a:spcPts val="0"/>
              </a:spcAft>
              <a:buSzPts val="1800"/>
              <a:buChar char="•"/>
            </a:pPr>
            <a:r>
              <a:rPr lang="en-US"/>
              <a:t>Proteins with similar qualities may be</a:t>
            </a:r>
            <a:br>
              <a:rPr lang="en-US"/>
            </a:br>
            <a:r>
              <a:rPr lang="en-US"/>
              <a:t>invisible to analysis of narrower scope</a:t>
            </a:r>
            <a:endParaRPr/>
          </a:p>
        </p:txBody>
      </p:sp>
      <p:pic>
        <p:nvPicPr>
          <p:cNvPr id="660" name="Google Shape;660;gac133bf2ca_11_44"/>
          <p:cNvPicPr preferRelativeResize="0"/>
          <p:nvPr/>
        </p:nvPicPr>
        <p:blipFill>
          <a:blip r:embed="rId3">
            <a:alphaModFix/>
          </a:blip>
          <a:stretch>
            <a:fillRect/>
          </a:stretch>
        </p:blipFill>
        <p:spPr>
          <a:xfrm>
            <a:off x="7500600" y="1825625"/>
            <a:ext cx="3820600" cy="2008950"/>
          </a:xfrm>
          <a:prstGeom prst="rect">
            <a:avLst/>
          </a:prstGeom>
          <a:noFill/>
          <a:ln>
            <a:noFill/>
          </a:ln>
        </p:spPr>
      </p:pic>
      <p:pic>
        <p:nvPicPr>
          <p:cNvPr id="661" name="Google Shape;661;gac133bf2ca_11_44"/>
          <p:cNvPicPr preferRelativeResize="0"/>
          <p:nvPr/>
        </p:nvPicPr>
        <p:blipFill>
          <a:blip r:embed="rId4">
            <a:alphaModFix/>
          </a:blip>
          <a:stretch>
            <a:fillRect/>
          </a:stretch>
        </p:blipFill>
        <p:spPr>
          <a:xfrm>
            <a:off x="7479750" y="3834574"/>
            <a:ext cx="3841451" cy="1857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ac133bf2ca_11_5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Mathematical Research</a:t>
            </a:r>
            <a:endParaRPr/>
          </a:p>
        </p:txBody>
      </p:sp>
      <p:sp>
        <p:nvSpPr>
          <p:cNvPr id="668" name="Google Shape;668;gac133bf2ca_11_52"/>
          <p:cNvSpPr txBox="1"/>
          <p:nvPr>
            <p:ph idx="1" type="body"/>
          </p:nvPr>
        </p:nvSpPr>
        <p:spPr>
          <a:xfrm>
            <a:off x="838200" y="15317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Drawbacks</a:t>
            </a:r>
            <a:endParaRPr/>
          </a:p>
          <a:p>
            <a:pPr indent="-342900" lvl="0" marL="457200" rtl="0" algn="l">
              <a:spcBef>
                <a:spcPts val="1000"/>
              </a:spcBef>
              <a:spcAft>
                <a:spcPts val="0"/>
              </a:spcAft>
              <a:buSzPts val="1800"/>
              <a:buChar char="•"/>
            </a:pPr>
            <a:r>
              <a:rPr lang="en-US"/>
              <a:t>If input sets of nodes are too large or unrelated the intersection may be too sparse or not particularly relevant</a:t>
            </a:r>
            <a:endParaRPr/>
          </a:p>
          <a:p>
            <a:pPr indent="-342900" lvl="0" marL="457200" rtl="0" algn="l">
              <a:spcBef>
                <a:spcPts val="0"/>
              </a:spcBef>
              <a:spcAft>
                <a:spcPts val="0"/>
              </a:spcAft>
              <a:buSzPts val="1800"/>
              <a:buChar char="•"/>
            </a:pPr>
            <a:r>
              <a:rPr lang="en-US"/>
              <a:t>Nodes present in a strong majority of but not all of the nodes will not appear in the intersection but may be relevant</a:t>
            </a:r>
            <a:endParaRPr/>
          </a:p>
          <a:p>
            <a:pPr indent="0" lvl="0" marL="0" rtl="0" algn="l">
              <a:spcBef>
                <a:spcPts val="1000"/>
              </a:spcBef>
              <a:spcAft>
                <a:spcPts val="0"/>
              </a:spcAft>
              <a:buNone/>
            </a:pPr>
            <a:r>
              <a:rPr lang="en-US"/>
              <a:t>Fortunately these drawbacks only punish careless selections of nodes and agglomerations of networks</a:t>
            </a:r>
            <a:endParaRPr/>
          </a:p>
          <a:p>
            <a:pPr indent="-342900" lvl="0" marL="457200" rtl="0" algn="l">
              <a:spcBef>
                <a:spcPts val="1000"/>
              </a:spcBef>
              <a:spcAft>
                <a:spcPts val="0"/>
              </a:spcAft>
              <a:buSzPts val="1800"/>
              <a:buChar char="•"/>
            </a:pPr>
            <a:r>
              <a:rPr lang="en-US"/>
              <a:t>Sets of nodes to be evaluated should be chosen judiciously</a:t>
            </a:r>
            <a:endParaRPr/>
          </a:p>
          <a:p>
            <a:pPr indent="-342900" lvl="0" marL="457200" rtl="0" algn="l">
              <a:spcBef>
                <a:spcPts val="0"/>
              </a:spcBef>
              <a:spcAft>
                <a:spcPts val="0"/>
              </a:spcAft>
              <a:buSzPts val="1800"/>
              <a:buChar char="•"/>
            </a:pPr>
            <a:r>
              <a:rPr lang="en-US"/>
              <a:t>The intersection procedure can be made more nuanced to include proteins which appear in at least a certain proportion of the input subgraphs rather than all of them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3"/>
          <p:cNvSpPr txBox="1"/>
          <p:nvPr>
            <p:ph type="title"/>
          </p:nvPr>
        </p:nvSpPr>
        <p:spPr>
          <a:xfrm>
            <a:off x="4654050" y="374925"/>
            <a:ext cx="2883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References </a:t>
            </a:r>
            <a:endParaRPr/>
          </a:p>
        </p:txBody>
      </p:sp>
      <p:sp>
        <p:nvSpPr>
          <p:cNvPr id="675" name="Google Shape;675;p53"/>
          <p:cNvSpPr txBox="1"/>
          <p:nvPr>
            <p:ph idx="1" type="body"/>
          </p:nvPr>
        </p:nvSpPr>
        <p:spPr>
          <a:xfrm>
            <a:off x="838200" y="1543075"/>
            <a:ext cx="10515600" cy="46845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Font typeface="Calibri"/>
              <a:buAutoNum type="arabicPeriod"/>
            </a:pPr>
            <a:r>
              <a:rPr lang="en-US" sz="1100"/>
              <a:t>Yu Q, Sicinska E, Geng Y, Ahnström M, Zagozdzon A, Kong Y et al. Requirement for CDK4 kinase function in breast cancer. Cancer Cell. 2006;9(1):23-32.</a:t>
            </a:r>
            <a:endParaRPr sz="1100"/>
          </a:p>
          <a:p>
            <a:pPr indent="-298450" lvl="0" marL="457200" rtl="0" algn="l">
              <a:lnSpc>
                <a:spcPct val="100000"/>
              </a:lnSpc>
              <a:spcBef>
                <a:spcPts val="0"/>
              </a:spcBef>
              <a:spcAft>
                <a:spcPts val="0"/>
              </a:spcAft>
              <a:buSzPts val="1100"/>
              <a:buFont typeface="Calibri"/>
              <a:buAutoNum type="arabicPeriod"/>
            </a:pPr>
            <a:r>
              <a:rPr lang="en-US" sz="1100"/>
              <a:t>Masaki T. Cyclins and cyclin-dependent kinases: Comparative study of hepatocellular carcinoma versus cirrhosis. Hepatology. 2003;37(3):534-543.</a:t>
            </a:r>
            <a:endParaRPr sz="1100"/>
          </a:p>
          <a:p>
            <a:pPr indent="-298450" lvl="0" marL="457200" rtl="0" algn="l">
              <a:lnSpc>
                <a:spcPct val="100000"/>
              </a:lnSpc>
              <a:spcBef>
                <a:spcPts val="0"/>
              </a:spcBef>
              <a:spcAft>
                <a:spcPts val="0"/>
              </a:spcAft>
              <a:buSzPts val="1100"/>
              <a:buFont typeface="Calibri"/>
              <a:buAutoNum type="arabicPeriod"/>
            </a:pPr>
            <a:r>
              <a:rPr lang="en-US" sz="1100"/>
              <a:t>Dong Y, Sui L, Sugimoto K, Tai Y, Tokuda M. Cyclin D1-CDK4 complex, a possible critical factor for cell proliferation and prognosis in laryngeal squamous cell carcinomas. International Journal of Cancer. 2001;95(4):209-215.</a:t>
            </a:r>
            <a:endParaRPr sz="1100"/>
          </a:p>
          <a:p>
            <a:pPr indent="-298450" lvl="0" marL="457200" rtl="0" algn="l">
              <a:lnSpc>
                <a:spcPct val="100000"/>
              </a:lnSpc>
              <a:spcBef>
                <a:spcPts val="0"/>
              </a:spcBef>
              <a:spcAft>
                <a:spcPts val="0"/>
              </a:spcAft>
              <a:buSzPts val="1100"/>
              <a:buFont typeface="Calibri"/>
              <a:buAutoNum type="arabicPeriod"/>
            </a:pPr>
            <a:r>
              <a:rPr lang="en-US" sz="1100"/>
              <a:t>Zhang T, Nanney LB, Luongo C, Lamps L, Heppner KJ, DuBois RN, Beauchamp RD. Concurrent overexpression of cyclin D1 and cyclin-dependent kinase 4 (Cdk4) in intestinal adenomas from multiple intestinal neoplasia (Min) mice and human familial adenomatous polyposis patients. Cancer Res. 1997 Jan 1;57(1):169-75. PMID: 8988060. </a:t>
            </a:r>
            <a:endParaRPr sz="1100"/>
          </a:p>
          <a:p>
            <a:pPr indent="-298450" lvl="0" marL="457200" rtl="0" algn="l">
              <a:lnSpc>
                <a:spcPct val="100000"/>
              </a:lnSpc>
              <a:spcBef>
                <a:spcPts val="0"/>
              </a:spcBef>
              <a:spcAft>
                <a:spcPts val="0"/>
              </a:spcAft>
              <a:buSzPts val="1100"/>
              <a:buFont typeface="Calibri"/>
              <a:buAutoNum type="arabicPeriod"/>
            </a:pPr>
            <a:r>
              <a:rPr lang="en-US" sz="1100"/>
              <a:t>Puig-Castellví, F. et al.1H NMR metabolomic study of auxotrophic starvation in yeast using Multivariate Curve Resolution-Alternating Least Squares for Pathway Analysis. Sci. Rep. 6, 30982; doi: 10.1038/srep30982 (2016).</a:t>
            </a:r>
            <a:endParaRPr sz="1100"/>
          </a:p>
          <a:p>
            <a:pPr indent="-298450" lvl="0" marL="457200" rtl="0" algn="l">
              <a:lnSpc>
                <a:spcPct val="100000"/>
              </a:lnSpc>
              <a:spcBef>
                <a:spcPts val="0"/>
              </a:spcBef>
              <a:spcAft>
                <a:spcPts val="0"/>
              </a:spcAft>
              <a:buClr>
                <a:srgbClr val="000000"/>
              </a:buClr>
              <a:buSzPts val="1100"/>
              <a:buFont typeface="Calibri"/>
              <a:buAutoNum type="arabicPeriod"/>
            </a:pPr>
            <a:r>
              <a:rPr lang="en-US" sz="1100">
                <a:solidFill>
                  <a:srgbClr val="000000"/>
                </a:solidFill>
              </a:rPr>
              <a:t>Frederick R. Cross, Matthew D. Jacobson, Mol Cell Biol. 2000 Jul; 20(13): 4782–4790. doi: 10.1128/mcb.20.13.4782-4790.2000 PMCID: PMC85916</a:t>
            </a:r>
            <a:endParaRPr sz="1100">
              <a:solidFill>
                <a:srgbClr val="000000"/>
              </a:solidFill>
            </a:endParaRPr>
          </a:p>
          <a:p>
            <a:pPr indent="-298450" lvl="0" marL="457200" rtl="0" algn="l">
              <a:lnSpc>
                <a:spcPct val="100000"/>
              </a:lnSpc>
              <a:spcBef>
                <a:spcPts val="0"/>
              </a:spcBef>
              <a:spcAft>
                <a:spcPts val="0"/>
              </a:spcAft>
              <a:buClr>
                <a:srgbClr val="000000"/>
              </a:buClr>
              <a:buSzPts val="1100"/>
              <a:buAutoNum type="arabicPeriod"/>
            </a:pPr>
            <a:r>
              <a:rPr lang="en-US" sz="1100">
                <a:solidFill>
                  <a:srgbClr val="000000"/>
                </a:solidFill>
              </a:rPr>
              <a:t>Dawson, S., Apcher, S., Mee, M., Higashitsuji, H., Gankyrin Is an Ankyrin-repeat Oncoprotein That Interacts with CDK4 Kinase and the S6 ATPase of the 26 S Proteasome  The Journal of Biological Research. 2002; 277 (10893-10902) doi: 10.1074/jbc.M107313200</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AutoNum type="arabicPeriod"/>
            </a:pPr>
            <a:r>
              <a:rPr lang="en-US" sz="1100">
                <a:solidFill>
                  <a:srgbClr val="000000"/>
                </a:solidFill>
              </a:rPr>
              <a:t>Tibbles KL, Sarkar S, Novak B, Arumugam P (2013) CDK-Dependent Nuclear Localization of B-Cyclin Clb1 Promotes FEAR Activation during Meiosis I in Budding Yeast. PLoS ONE 8(11): e79001. https://doi.org/10.1371/journal.pone.0079001</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AutoNum type="arabicPeriod"/>
            </a:pPr>
            <a:r>
              <a:rPr lang="en-US" sz="1100">
                <a:solidFill>
                  <a:srgbClr val="000000"/>
                </a:solidFill>
                <a:highlight>
                  <a:srgbClr val="FFFFFF"/>
                </a:highlight>
              </a:rPr>
              <a:t>Day P, Cleasby A, Tickle I, O'Reilly M, Coyle J, Holding F et al. Crystal structure of human CDK4 in complex with a D-type cyclin. Proceedings of the National Academy of Sciences. 2009;106(11):4166-4170.</a:t>
            </a:r>
            <a:endParaRPr sz="1100">
              <a:solidFill>
                <a:srgbClr val="000000"/>
              </a:solidFill>
              <a:highlight>
                <a:srgbClr val="FFFFFF"/>
              </a:highlight>
            </a:endParaRPr>
          </a:p>
          <a:p>
            <a:pPr indent="-298450" lvl="0" marL="457200" rtl="0" algn="l">
              <a:lnSpc>
                <a:spcPct val="115000"/>
              </a:lnSpc>
              <a:spcBef>
                <a:spcPts val="0"/>
              </a:spcBef>
              <a:spcAft>
                <a:spcPts val="0"/>
              </a:spcAft>
              <a:buClr>
                <a:srgbClr val="000000"/>
              </a:buClr>
              <a:buSzPts val="1100"/>
              <a:buFont typeface="Calibri"/>
              <a:buAutoNum type="arabicPeriod"/>
            </a:pPr>
            <a:r>
              <a:rPr lang="en-US" sz="1100">
                <a:solidFill>
                  <a:srgbClr val="000000"/>
                </a:solidFill>
                <a:highlight>
                  <a:srgbClr val="FFFFFF"/>
                </a:highlight>
              </a:rPr>
              <a:t>Baker S, Reddy E. CDK4: A Key Player in the Cell Cycle, Development, and Cancer. Genes &amp; Cancer. 2012;3(11-12):658-669.</a:t>
            </a:r>
            <a:endParaRPr sz="1100">
              <a:solidFill>
                <a:srgbClr val="000000"/>
              </a:solidFill>
              <a:highlight>
                <a:srgbClr val="FFFFFF"/>
              </a:highlight>
            </a:endParaRPr>
          </a:p>
          <a:p>
            <a:pPr indent="-298450" lvl="0" marL="457200" rtl="0" algn="l">
              <a:lnSpc>
                <a:spcPct val="115000"/>
              </a:lnSpc>
              <a:spcBef>
                <a:spcPts val="0"/>
              </a:spcBef>
              <a:spcAft>
                <a:spcPts val="0"/>
              </a:spcAft>
              <a:buClr>
                <a:srgbClr val="000000"/>
              </a:buClr>
              <a:buSzPts val="1100"/>
              <a:buFont typeface="Calibri"/>
              <a:buAutoNum type="arabicPeriod"/>
            </a:pPr>
            <a:r>
              <a:rPr lang="en-US" sz="1100">
                <a:solidFill>
                  <a:srgbClr val="000000"/>
                </a:solidFill>
                <a:highlight>
                  <a:srgbClr val="FFFFFF"/>
                </a:highlight>
              </a:rPr>
              <a:t>Goel S, DeCristo M, McAllister S, Zhao J. CDK4/6 Inhibition in Cancer: Beyond Cell Cycle Arrest. Trends in Cell Biology. 2018;28(11):911-925.</a:t>
            </a:r>
            <a:endParaRPr sz="1100">
              <a:solidFill>
                <a:srgbClr val="000000"/>
              </a:solidFill>
              <a:highlight>
                <a:srgbClr val="FFFFFF"/>
              </a:highlight>
            </a:endParaRPr>
          </a:p>
          <a:p>
            <a:pPr indent="-298450" lvl="0" marL="457200" rtl="0" algn="l">
              <a:lnSpc>
                <a:spcPct val="115000"/>
              </a:lnSpc>
              <a:spcBef>
                <a:spcPts val="0"/>
              </a:spcBef>
              <a:spcAft>
                <a:spcPts val="0"/>
              </a:spcAft>
              <a:buClr>
                <a:srgbClr val="000000"/>
              </a:buClr>
              <a:buSzPts val="1100"/>
              <a:buFont typeface="Calibri"/>
              <a:buAutoNum type="arabicPeriod"/>
            </a:pPr>
            <a:r>
              <a:rPr lang="en-US" sz="1100">
                <a:solidFill>
                  <a:srgbClr val="000000"/>
                </a:solidFill>
                <a:highlight>
                  <a:srgbClr val="FFFFFF"/>
                </a:highlight>
              </a:rPr>
              <a:t>Malumbres M, Barbacid M. To cycle or not to cycle: a critical decision in cancer. Nature Reviews Cancer. 2001;1(3):222-231.</a:t>
            </a:r>
            <a:endParaRPr sz="1100">
              <a:solidFill>
                <a:srgbClr val="000000"/>
              </a:solidFill>
              <a:highlight>
                <a:srgbClr val="FFFFFF"/>
              </a:highlight>
            </a:endParaRPr>
          </a:p>
          <a:p>
            <a:pPr indent="-298450" lvl="0" marL="457200" rtl="0" algn="l">
              <a:lnSpc>
                <a:spcPct val="115000"/>
              </a:lnSpc>
              <a:spcBef>
                <a:spcPts val="0"/>
              </a:spcBef>
              <a:spcAft>
                <a:spcPts val="0"/>
              </a:spcAft>
              <a:buClr>
                <a:srgbClr val="000000"/>
              </a:buClr>
              <a:buSzPts val="1100"/>
              <a:buFont typeface="Calibri"/>
              <a:buAutoNum type="arabicPeriod"/>
            </a:pPr>
            <a:r>
              <a:rPr lang="en-US" sz="1100">
                <a:solidFill>
                  <a:srgbClr val="000000"/>
                </a:solidFill>
                <a:highlight>
                  <a:srgbClr val="FFFFFF"/>
                </a:highlight>
              </a:rPr>
              <a:t>Malumbres M, Barbacid M. Cell cycle, CDKs and cancer: a changing paradigm. Nature Reviews Cancer. 2009;9(3):153-166.</a:t>
            </a:r>
            <a:endParaRPr sz="1100">
              <a:solidFill>
                <a:srgbClr val="000000"/>
              </a:solidFill>
              <a:highlight>
                <a:srgbClr val="FFFFFF"/>
              </a:highlight>
            </a:endParaRPr>
          </a:p>
          <a:p>
            <a:pPr indent="-298450" lvl="0" marL="457200" rtl="0" algn="l">
              <a:lnSpc>
                <a:spcPct val="120000"/>
              </a:lnSpc>
              <a:spcBef>
                <a:spcPts val="0"/>
              </a:spcBef>
              <a:spcAft>
                <a:spcPts val="0"/>
              </a:spcAft>
              <a:buClr>
                <a:srgbClr val="000000"/>
              </a:buClr>
              <a:buSzPts val="1100"/>
              <a:buFont typeface="Calibri"/>
              <a:buAutoNum type="arabicPeriod"/>
            </a:pPr>
            <a:r>
              <a:rPr lang="en-US" sz="1100">
                <a:solidFill>
                  <a:srgbClr val="000000"/>
                </a:solidFill>
              </a:rPr>
              <a:t>Soni D, Sramkoski R, Lam M, Stefan T, Jacobberger J: Cyclin B1 is rate limiting but not essential for mitotic entry and progression in mammalian somatic cells. Cell Cycle 2008, 7:1285-1300. </a:t>
            </a:r>
            <a:endParaRPr sz="1100">
              <a:solidFill>
                <a:srgbClr val="000000"/>
              </a:solidFill>
            </a:endParaRPr>
          </a:p>
          <a:p>
            <a:pPr indent="-298450" lvl="0" marL="457200" rtl="0" algn="l">
              <a:lnSpc>
                <a:spcPct val="120000"/>
              </a:lnSpc>
              <a:spcBef>
                <a:spcPts val="0"/>
              </a:spcBef>
              <a:spcAft>
                <a:spcPts val="0"/>
              </a:spcAft>
              <a:buClr>
                <a:srgbClr val="000000"/>
              </a:buClr>
              <a:buSzPts val="1100"/>
              <a:buFont typeface="Calibri"/>
              <a:buAutoNum type="arabicPeriod"/>
            </a:pPr>
            <a:r>
              <a:rPr lang="en-US" sz="1100">
                <a:solidFill>
                  <a:srgbClr val="000000"/>
                </a:solidFill>
              </a:rPr>
              <a:t>Han H: RNA Interference to Knock Down Gene Expression. Methods in Molecular Biology 2018, :293-302.</a:t>
            </a:r>
            <a:endParaRPr sz="1100">
              <a:solidFill>
                <a:srgbClr val="000000"/>
              </a:solidFill>
            </a:endParaRPr>
          </a:p>
          <a:p>
            <a:pPr indent="0" lvl="0" marL="0" rtl="0" algn="l">
              <a:lnSpc>
                <a:spcPct val="115000"/>
              </a:lnSpc>
              <a:spcBef>
                <a:spcPts val="1400"/>
              </a:spcBef>
              <a:spcAft>
                <a:spcPts val="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7"/>
          <p:cNvPicPr preferRelativeResize="0"/>
          <p:nvPr/>
        </p:nvPicPr>
        <p:blipFill rotWithShape="1">
          <a:blip r:embed="rId3">
            <a:alphaModFix/>
          </a:blip>
          <a:srcRect b="0" l="0" r="0" t="0"/>
          <a:stretch/>
        </p:blipFill>
        <p:spPr>
          <a:xfrm>
            <a:off x="1383250" y="0"/>
            <a:ext cx="9425500" cy="6072726"/>
          </a:xfrm>
          <a:prstGeom prst="rect">
            <a:avLst/>
          </a:prstGeom>
          <a:noFill/>
          <a:ln>
            <a:noFill/>
          </a:ln>
        </p:spPr>
      </p:pic>
      <p:sp>
        <p:nvSpPr>
          <p:cNvPr id="147" name="Google Shape;147;p7"/>
          <p:cNvSpPr txBox="1"/>
          <p:nvPr/>
        </p:nvSpPr>
        <p:spPr>
          <a:xfrm>
            <a:off x="1383250" y="6073175"/>
            <a:ext cx="9425400" cy="63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n-US" sz="1400" u="none" cap="none" strike="noStrike">
                <a:solidFill>
                  <a:schemeClr val="dk1"/>
                </a:solidFill>
                <a:latin typeface="Nunito"/>
                <a:ea typeface="Nunito"/>
                <a:cs typeface="Nunito"/>
                <a:sym typeface="Nunito"/>
              </a:rPr>
              <a:t>Table 1: Literature Summary of Journal Articles Examining role of CDK4 in various cancers. This table illustrates that CDK4 in implicated in multiple cancers and is therefore a good target for cancer treatment research</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idx="1" type="body"/>
          </p:nvPr>
        </p:nvSpPr>
        <p:spPr>
          <a:xfrm>
            <a:off x="902100" y="6256000"/>
            <a:ext cx="10387800" cy="6630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i="1" lang="en-US" sz="1400">
                <a:latin typeface="Nunito"/>
                <a:ea typeface="Nunito"/>
                <a:cs typeface="Nunito"/>
                <a:sym typeface="Nunito"/>
              </a:rPr>
              <a:t>Table 1: Literature Summary of Journal Articles Examining role of CDK4 in various cancers. This table illustrates that CDK4 in implicated in multiple cancers and is therefore a good target for cancer treatment research</a:t>
            </a:r>
            <a:endParaRPr sz="3100"/>
          </a:p>
        </p:txBody>
      </p:sp>
      <p:pic>
        <p:nvPicPr>
          <p:cNvPr id="154" name="Google Shape;154;p8"/>
          <p:cNvPicPr preferRelativeResize="0"/>
          <p:nvPr/>
        </p:nvPicPr>
        <p:blipFill rotWithShape="1">
          <a:blip r:embed="rId3">
            <a:alphaModFix/>
          </a:blip>
          <a:srcRect b="0" l="0" r="0" t="0"/>
          <a:stretch/>
        </p:blipFill>
        <p:spPr>
          <a:xfrm>
            <a:off x="1326275" y="0"/>
            <a:ext cx="9539457" cy="6255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3111750" y="365125"/>
            <a:ext cx="5968500" cy="12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Finding a Yeast Homolog</a:t>
            </a:r>
            <a:endParaRPr/>
          </a:p>
        </p:txBody>
      </p:sp>
      <p:pic>
        <p:nvPicPr>
          <p:cNvPr id="161" name="Google Shape;161;p9"/>
          <p:cNvPicPr preferRelativeResize="0"/>
          <p:nvPr/>
        </p:nvPicPr>
        <p:blipFill rotWithShape="1">
          <a:blip r:embed="rId3">
            <a:alphaModFix/>
          </a:blip>
          <a:srcRect b="0" l="0" r="0" t="0"/>
          <a:stretch/>
        </p:blipFill>
        <p:spPr>
          <a:xfrm>
            <a:off x="3203363" y="1628725"/>
            <a:ext cx="5785275" cy="2476100"/>
          </a:xfrm>
          <a:prstGeom prst="rect">
            <a:avLst/>
          </a:prstGeom>
          <a:noFill/>
          <a:ln>
            <a:noFill/>
          </a:ln>
        </p:spPr>
      </p:pic>
      <p:sp>
        <p:nvSpPr>
          <p:cNvPr id="162" name="Google Shape;162;p9"/>
          <p:cNvSpPr txBox="1"/>
          <p:nvPr/>
        </p:nvSpPr>
        <p:spPr>
          <a:xfrm>
            <a:off x="562675" y="4454725"/>
            <a:ext cx="11067600" cy="2233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i="0" lang="en-US" sz="1700" u="none" cap="none" strike="noStrike">
                <a:solidFill>
                  <a:schemeClr val="dk1"/>
                </a:solidFill>
                <a:latin typeface="Calibri"/>
                <a:ea typeface="Calibri"/>
                <a:cs typeface="Calibri"/>
                <a:sym typeface="Calibri"/>
              </a:rPr>
              <a:t>With CDK4 resolved as our protein of interest, we next needed to determine a yeast homolog so that we could utilise both experimental assays and network analysis to further our understanding of CDK4’s importance for the cell. Yeastmine.yeastgenome.org was used to find the homolog YBR160W, which is also referred to as CDC28. A sequence alignment done through uniprot.org, shown in figure 3, of human CDK4 and CDC28 revealed high homology, most importantly a similar binding and active site. Sketchfab was also used to assess these differences and compare the homologs (</a:t>
            </a:r>
            <a:r>
              <a:rPr i="0" lang="en-US" sz="1700" u="sng" cap="none" strike="noStrike">
                <a:solidFill>
                  <a:srgbClr val="1155CC"/>
                </a:solidFill>
                <a:latin typeface="Calibri"/>
                <a:ea typeface="Calibri"/>
                <a:cs typeface="Calibri"/>
                <a:sym typeface="Calibri"/>
                <a:hlinkClick r:id="rId4">
                  <a:extLst>
                    <a:ext uri="{A12FA001-AC4F-418D-AE19-62706E023703}">
                      <ahyp:hlinkClr val="tx"/>
                    </a:ext>
                  </a:extLst>
                </a:hlinkClick>
              </a:rPr>
              <a:t>https://skfb.ly/6Wtqn</a:t>
            </a:r>
            <a:r>
              <a:rPr i="0" lang="en-US" sz="1700" u="none" cap="none" strike="noStrike">
                <a:solidFill>
                  <a:schemeClr val="dk1"/>
                </a:solidFill>
                <a:latin typeface="Calibri"/>
                <a:ea typeface="Calibri"/>
                <a:cs typeface="Calibri"/>
                <a:sym typeface="Calibri"/>
              </a:rPr>
              <a:t> )</a:t>
            </a:r>
            <a:endParaRPr i="0" sz="17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Calibri"/>
              <a:ea typeface="Calibri"/>
              <a:cs typeface="Calibri"/>
              <a:sym typeface="Calibri"/>
            </a:endParaRPr>
          </a:p>
        </p:txBody>
      </p:sp>
      <p:sp>
        <p:nvSpPr>
          <p:cNvPr id="163" name="Google Shape;163;p9"/>
          <p:cNvSpPr txBox="1"/>
          <p:nvPr/>
        </p:nvSpPr>
        <p:spPr>
          <a:xfrm>
            <a:off x="1274000" y="4104825"/>
            <a:ext cx="111759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Figure 5: Sequence alignment of human and </a:t>
            </a:r>
            <a:r>
              <a:rPr i="1" lang="en-US">
                <a:latin typeface="Calibri"/>
                <a:ea typeface="Calibri"/>
                <a:cs typeface="Calibri"/>
                <a:sym typeface="Calibri"/>
              </a:rPr>
              <a:t>saccharomyces</a:t>
            </a:r>
            <a:r>
              <a:rPr i="1" lang="en-US">
                <a:latin typeface="Calibri"/>
                <a:ea typeface="Calibri"/>
                <a:cs typeface="Calibri"/>
                <a:sym typeface="Calibri"/>
              </a:rPr>
              <a:t> </a:t>
            </a:r>
            <a:r>
              <a:rPr i="1" lang="en-US">
                <a:latin typeface="Calibri"/>
                <a:ea typeface="Calibri"/>
                <a:cs typeface="Calibri"/>
                <a:sym typeface="Calibri"/>
              </a:rPr>
              <a:t>cerevisiae CDK4. </a:t>
            </a:r>
            <a:r>
              <a:rPr lang="en-US">
                <a:latin typeface="Calibri"/>
                <a:ea typeface="Calibri"/>
                <a:cs typeface="Calibri"/>
                <a:sym typeface="Calibri"/>
              </a:rPr>
              <a:t>Sequences and alignment obtained through uniprot.org</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2020-11-13T01:58:41Z</dcterms:created>
  <dc:creator>Jennifer Zhao</dc:creator>
</cp:coreProperties>
</file>